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3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4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5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2" r:id="rId1"/>
    <p:sldMasterId id="2147483670" r:id="rId2"/>
    <p:sldMasterId id="2147483679" r:id="rId3"/>
    <p:sldMasterId id="2147483687" r:id="rId4"/>
    <p:sldMasterId id="2147483695" r:id="rId5"/>
    <p:sldMasterId id="2147483703" r:id="rId6"/>
  </p:sldMasterIdLst>
  <p:notesMasterIdLst>
    <p:notesMasterId r:id="rId29"/>
  </p:notesMasterIdLst>
  <p:handoutMasterIdLst>
    <p:handoutMasterId r:id="rId30"/>
  </p:handoutMasterIdLst>
  <p:sldIdLst>
    <p:sldId id="475" r:id="rId7"/>
    <p:sldId id="479" r:id="rId8"/>
    <p:sldId id="505" r:id="rId9"/>
    <p:sldId id="482" r:id="rId10"/>
    <p:sldId id="500" r:id="rId11"/>
    <p:sldId id="506" r:id="rId12"/>
    <p:sldId id="488" r:id="rId13"/>
    <p:sldId id="507" r:id="rId14"/>
    <p:sldId id="487" r:id="rId15"/>
    <p:sldId id="509" r:id="rId16"/>
    <p:sldId id="490" r:id="rId17"/>
    <p:sldId id="491" r:id="rId18"/>
    <p:sldId id="493" r:id="rId19"/>
    <p:sldId id="508" r:id="rId20"/>
    <p:sldId id="502" r:id="rId21"/>
    <p:sldId id="497" r:id="rId22"/>
    <p:sldId id="498" r:id="rId23"/>
    <p:sldId id="501" r:id="rId24"/>
    <p:sldId id="496" r:id="rId25"/>
    <p:sldId id="503" r:id="rId26"/>
    <p:sldId id="499" r:id="rId27"/>
    <p:sldId id="486" r:id="rId28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9" clrMode="bw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236A75"/>
    <a:srgbClr val="DBD152"/>
    <a:srgbClr val="DBCF52"/>
    <a:srgbClr val="DBBF7B"/>
    <a:srgbClr val="DBBE1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41730" autoAdjust="0"/>
    <p:restoredTop sz="94708"/>
  </p:normalViewPr>
  <p:slideViewPr>
    <p:cSldViewPr>
      <p:cViewPr varScale="1">
        <p:scale>
          <a:sx n="57" d="100"/>
          <a:sy n="57" d="100"/>
        </p:scale>
        <p:origin x="72" y="564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2304"/>
    </p:cViewPr>
  </p:sorterViewPr>
  <p:notesViewPr>
    <p:cSldViewPr>
      <p:cViewPr varScale="1">
        <p:scale>
          <a:sx n="65" d="100"/>
          <a:sy n="65" d="100"/>
        </p:scale>
        <p:origin x="2870" y="3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5.xml"/><Relationship Id="rId34" Type="http://schemas.openxmlformats.org/officeDocument/2006/relationships/tableStyles" Target="tableStyle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963BAA-2050-6C41-9C71-0C2D5082847E}" type="datetimeFigureOut">
              <a:rPr lang="sv-SE" smtClean="0"/>
              <a:t>2020-05-13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F25CC0-AEDA-064B-9290-02FC3407A90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008837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100B7E-7A17-47E8-A5AB-33071C0C8AAA}" type="datetimeFigureOut">
              <a:rPr lang="sv-SE" smtClean="0"/>
              <a:pPr/>
              <a:t>2020-05-13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264AB5-3208-46EB-A2CB-53BA67DEFF15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60992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264AB5-3208-46EB-A2CB-53BA67DEFF15}" type="slidenum">
              <a:rPr lang="sv-SE" smtClean="0"/>
              <a:pPr/>
              <a:t>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264800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264AB5-3208-46EB-A2CB-53BA67DEFF15}" type="slidenum">
              <a:rPr lang="sv-SE" smtClean="0"/>
              <a:pPr/>
              <a:t>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055426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6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9" descr="SU_PPT_kronor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682750"/>
            <a:ext cx="5595938" cy="5175250"/>
          </a:xfrm>
          <a:prstGeom prst="rect">
            <a:avLst/>
          </a:prstGeom>
          <a:noFill/>
        </p:spPr>
      </p:pic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1344000" y="2437200"/>
            <a:ext cx="8841600" cy="1425600"/>
          </a:xfrm>
        </p:spPr>
        <p:txBody>
          <a:bodyPr lIns="72000" tIns="36000" rIns="72000" bIns="36000" anchor="ctr" anchorCtr="0">
            <a:normAutofit/>
          </a:bodyPr>
          <a:lstStyle>
            <a:lvl1pPr algn="l">
              <a:defRPr sz="4400" b="0"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sv-SE" dirty="0" smtClean="0"/>
              <a:t>Klicka här för att ändra format</a:t>
            </a:r>
            <a:endParaRPr lang="sv-SE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344000" y="3859200"/>
            <a:ext cx="8841600" cy="1166400"/>
          </a:xfrm>
        </p:spPr>
        <p:txBody>
          <a:bodyPr>
            <a:normAutofit/>
          </a:bodyPr>
          <a:lstStyle>
            <a:lvl1pPr marL="0" indent="0" algn="l">
              <a:lnSpc>
                <a:spcPts val="2900"/>
              </a:lnSpc>
              <a:spcBef>
                <a:spcPts val="480"/>
              </a:spcBef>
              <a:buNone/>
              <a:defRPr sz="200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dirty="0" smtClean="0"/>
              <a:t>Klicka här för att ändra format på underrubrik i bakgrunden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1041600" y="6152400"/>
            <a:ext cx="1497600" cy="280800"/>
          </a:xfrm>
        </p:spPr>
        <p:txBody>
          <a:bodyPr/>
          <a:lstStyle/>
          <a:p>
            <a:fld id="{4326CAD8-56EB-45DF-BA2B-F815F2F4EB6A}" type="datetime1">
              <a:rPr lang="sv-SE" smtClean="0"/>
              <a:t>2020-05-13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2582400" y="6152400"/>
            <a:ext cx="5990400" cy="516960"/>
          </a:xfrm>
        </p:spPr>
        <p:txBody>
          <a:bodyPr/>
          <a:lstStyle/>
          <a:p>
            <a:r>
              <a:rPr lang="sv-SE" smtClean="0"/>
              <a:t>Linnéa Skogqvist-K, Institutionen för Svenska och flerspråkighet</a:t>
            </a:r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784000" y="6152400"/>
            <a:ext cx="2844800" cy="280800"/>
          </a:xfrm>
        </p:spPr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 anchor="t" anchorCtr="0"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1E4A2-C8B9-420B-83AF-B8413F7D4C54}" type="datetime1">
              <a:rPr lang="sv-SE" smtClean="0"/>
              <a:t>2020-05-13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Linnéa Skogqvist-K, Institutionen för Svenska och flerspråkighet</a:t>
            </a:r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 anchor="t" anchorCtr="0"/>
          <a:lstStyle/>
          <a:p>
            <a:r>
              <a:rPr lang="sv-SE" dirty="0" smtClean="0"/>
              <a:t>Klicka här för att ändra format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1056000" y="2808000"/>
            <a:ext cx="4464000" cy="3214800"/>
          </a:xfrm>
        </p:spPr>
        <p:txBody>
          <a:bodyPr/>
          <a:lstStyle>
            <a:lvl1pPr>
              <a:defRPr sz="1800"/>
            </a:lvl1pPr>
            <a:lvl2pPr>
              <a:defRPr sz="1400"/>
            </a:lvl2pPr>
            <a:lvl3pPr>
              <a:defRPr sz="1000"/>
            </a:lvl3pPr>
            <a:lvl4pPr>
              <a:defRPr sz="800"/>
            </a:lvl4pPr>
            <a:lvl5pPr>
              <a:defRPr sz="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sv-SE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5721600" y="2808000"/>
            <a:ext cx="4464000" cy="3214800"/>
          </a:xfrm>
        </p:spPr>
        <p:txBody>
          <a:bodyPr/>
          <a:lstStyle>
            <a:lvl1pPr>
              <a:defRPr sz="1800"/>
            </a:lvl1pPr>
            <a:lvl2pPr>
              <a:defRPr sz="1400"/>
            </a:lvl2pPr>
            <a:lvl3pPr>
              <a:defRPr sz="1000"/>
            </a:lvl3pPr>
            <a:lvl4pPr>
              <a:defRPr sz="800"/>
            </a:lvl4pPr>
            <a:lvl5pPr>
              <a:defRPr sz="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sv-SE" dirty="0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18FFC-CF73-4990-A455-72D0514627F2}" type="datetime1">
              <a:rPr lang="sv-SE" smtClean="0"/>
              <a:t>2020-05-13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Linnéa Skogqvist-K, Institutionen för Svenska och flerspråkighet</a:t>
            </a:r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 anchor="t" anchorCtr="0"/>
          <a:lstStyle/>
          <a:p>
            <a:r>
              <a:rPr lang="sv-SE" dirty="0" smtClean="0"/>
              <a:t>Klicka här för att ändra format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1588" indent="-1588">
              <a:lnSpc>
                <a:spcPts val="2600"/>
              </a:lnSpc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sv-SE" dirty="0" smtClean="0"/>
              <a:t>Klicka här för att ändra format på bakgrundstexten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7763DC-F063-4655-9AFF-82E39BA96B8D}" type="datetime1">
              <a:rPr lang="sv-SE" smtClean="0"/>
              <a:t>2020-05-13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Linnéa Skogqvist-K, Institutionen för Svenska och flerspråkighet</a:t>
            </a:r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ehåll med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056000" y="1944000"/>
            <a:ext cx="6254400" cy="795600"/>
          </a:xfrm>
        </p:spPr>
        <p:txBody>
          <a:bodyPr anchor="t" anchorCtr="0"/>
          <a:lstStyle>
            <a:lvl1pPr>
              <a:defRPr/>
            </a:lvl1pPr>
          </a:lstStyle>
          <a:p>
            <a:r>
              <a:rPr lang="sv-SE" dirty="0" smtClean="0"/>
              <a:t>Klicka här för att ändra format</a:t>
            </a:r>
            <a:endParaRPr lang="sv-SE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1056000" y="2808000"/>
            <a:ext cx="6254400" cy="3214800"/>
          </a:xfrm>
        </p:spPr>
        <p:txBody>
          <a:bodyPr/>
          <a:lstStyle>
            <a:lvl1pPr>
              <a:defRPr sz="18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fem13,</a:t>
            </a:r>
            <a:endParaRPr lang="sv-SE" dirty="0"/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7492800" y="1962000"/>
            <a:ext cx="4080000" cy="4060800"/>
          </a:xfrm>
        </p:spPr>
        <p:txBody>
          <a:bodyPr/>
          <a:lstStyle>
            <a:lvl1pPr>
              <a:defRPr sz="18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sv-SE" dirty="0"/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2660E-8B99-46C6-82AB-0D9222783C4B}" type="datetime1">
              <a:rPr lang="sv-SE" smtClean="0"/>
              <a:t>2020-05-13</a:t>
            </a:fld>
            <a:endParaRPr lang="sv-SE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Linnéa Skogqvist-K, Institutionen för Svenska och flerspråkighet</a:t>
            </a:r>
            <a:endParaRPr lang="sv-SE"/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ast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056000" y="1944000"/>
            <a:ext cx="9134400" cy="4075200"/>
          </a:xfrm>
        </p:spPr>
        <p:txBody>
          <a:bodyPr/>
          <a:lstStyle/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A5D6D-1E63-4AE2-907A-5338A1166AA2}" type="datetime1">
              <a:rPr lang="sv-SE" smtClean="0"/>
              <a:t>2020-05-13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Linnéa Skogqvist-K, Institutionen för Svenska och flerspråkighet</a:t>
            </a:r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702414-05FD-4E61-B71A-1C213B6A65CE}" type="datetime1">
              <a:rPr lang="sv-SE" smtClean="0"/>
              <a:t>2020-05-13</a:t>
            </a:fld>
            <a:endParaRPr 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Linnéa Skogqvist-K, Institutionen för Svenska och flerspråkighet</a:t>
            </a:r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9" descr="SU_PPT_olivkvist"/>
          <p:cNvPicPr>
            <a:picLocks noChangeAspect="1" noChangeArrowheads="1"/>
          </p:cNvPicPr>
          <p:nvPr userDrawn="1"/>
        </p:nvPicPr>
        <p:blipFill>
          <a:blip r:embed="rId2" cstate="print"/>
          <a:srcRect l="1746"/>
          <a:stretch>
            <a:fillRect/>
          </a:stretch>
        </p:blipFill>
        <p:spPr bwMode="auto">
          <a:xfrm>
            <a:off x="1588" y="317500"/>
            <a:ext cx="6881812" cy="6540500"/>
          </a:xfrm>
          <a:prstGeom prst="rect">
            <a:avLst/>
          </a:prstGeom>
          <a:noFill/>
        </p:spPr>
      </p:pic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1344000" y="2437200"/>
            <a:ext cx="8841600" cy="1425600"/>
          </a:xfrm>
        </p:spPr>
        <p:txBody>
          <a:bodyPr lIns="72000" tIns="36000" rIns="72000" bIns="36000" anchor="ctr" anchorCtr="0">
            <a:normAutofit/>
          </a:bodyPr>
          <a:lstStyle>
            <a:lvl1pPr algn="l">
              <a:defRPr sz="4400" b="0"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sv-SE" dirty="0" smtClean="0"/>
              <a:t>Klicka här för att ändra format</a:t>
            </a:r>
            <a:endParaRPr lang="sv-SE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344000" y="3859200"/>
            <a:ext cx="8841600" cy="1166400"/>
          </a:xfrm>
        </p:spPr>
        <p:txBody>
          <a:bodyPr>
            <a:normAutofit/>
          </a:bodyPr>
          <a:lstStyle>
            <a:lvl1pPr marL="0" indent="0" algn="l">
              <a:lnSpc>
                <a:spcPts val="2900"/>
              </a:lnSpc>
              <a:spcBef>
                <a:spcPts val="480"/>
              </a:spcBef>
              <a:buNone/>
              <a:defRPr sz="200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dirty="0" smtClean="0"/>
              <a:t>Klicka här för att ändra format på underrubrik i bakgrunden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1041600" y="6152400"/>
            <a:ext cx="1497600" cy="280800"/>
          </a:xfrm>
        </p:spPr>
        <p:txBody>
          <a:bodyPr/>
          <a:lstStyle/>
          <a:p>
            <a:fld id="{5EB7DC97-B220-492E-A2BA-40EBF81E0E20}" type="datetime1">
              <a:rPr lang="sv-SE" smtClean="0"/>
              <a:t>2020-05-13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2582400" y="6152400"/>
            <a:ext cx="5990400" cy="280800"/>
          </a:xfrm>
        </p:spPr>
        <p:txBody>
          <a:bodyPr/>
          <a:lstStyle/>
          <a:p>
            <a:r>
              <a:rPr lang="sv-SE" smtClean="0"/>
              <a:t>Linnéa Skogqvist-K, Institutionen för Svenska och flerspråkighet</a:t>
            </a:r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784000" y="6152400"/>
            <a:ext cx="2844800" cy="280800"/>
          </a:xfrm>
        </p:spPr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 anchor="t" anchorCtr="0"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042F5-338D-4CC8-B22A-F48671FA8905}" type="datetime1">
              <a:rPr lang="sv-SE" smtClean="0"/>
              <a:t>2020-05-13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Linnéa Skogqvist-K, Institutionen för Svenska och flerspråkighet</a:t>
            </a:r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 anchor="t" anchorCtr="0"/>
          <a:lstStyle/>
          <a:p>
            <a:r>
              <a:rPr lang="sv-SE" dirty="0" smtClean="0"/>
              <a:t>Klicka här för att ändra format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1056000" y="2808000"/>
            <a:ext cx="4464000" cy="3214800"/>
          </a:xfrm>
        </p:spPr>
        <p:txBody>
          <a:bodyPr/>
          <a:lstStyle>
            <a:lvl1pPr>
              <a:defRPr sz="1800"/>
            </a:lvl1pPr>
            <a:lvl2pPr>
              <a:defRPr sz="1400"/>
            </a:lvl2pPr>
            <a:lvl3pPr>
              <a:defRPr sz="1000"/>
            </a:lvl3pPr>
            <a:lvl4pPr>
              <a:defRPr sz="800"/>
            </a:lvl4pPr>
            <a:lvl5pPr>
              <a:defRPr sz="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sv-SE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5721600" y="2808000"/>
            <a:ext cx="4464000" cy="3214800"/>
          </a:xfrm>
        </p:spPr>
        <p:txBody>
          <a:bodyPr/>
          <a:lstStyle>
            <a:lvl1pPr>
              <a:defRPr sz="1800"/>
            </a:lvl1pPr>
            <a:lvl2pPr>
              <a:defRPr sz="1400"/>
            </a:lvl2pPr>
            <a:lvl3pPr>
              <a:defRPr sz="1000"/>
            </a:lvl3pPr>
            <a:lvl4pPr>
              <a:defRPr sz="800"/>
            </a:lvl4pPr>
            <a:lvl5pPr>
              <a:defRPr sz="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sv-SE" dirty="0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1D647-C6E1-405B-AC91-0E73DCBE1F21}" type="datetime1">
              <a:rPr lang="sv-SE" smtClean="0"/>
              <a:t>2020-05-13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Linnéa Skogqvist-K, Institutionen för Svenska och flerspråkighet</a:t>
            </a:r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 anchor="t" anchorCtr="0"/>
          <a:lstStyle/>
          <a:p>
            <a:r>
              <a:rPr lang="sv-SE" dirty="0" smtClean="0"/>
              <a:t>Klicka här för att ändra format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1588" indent="-1588">
              <a:lnSpc>
                <a:spcPts val="2600"/>
              </a:lnSpc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sv-SE" dirty="0" smtClean="0"/>
              <a:t>Klicka här för att ändra format på bakgrundstexten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2BCCA-2C23-4A6E-9B15-3BF0B961AD13}" type="datetime1">
              <a:rPr lang="sv-SE" smtClean="0"/>
              <a:t>2020-05-13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Linnéa Skogqvist-K, Institutionen för Svenska och flerspråkighet</a:t>
            </a:r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ehåll med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056000" y="1944000"/>
            <a:ext cx="6254400" cy="795600"/>
          </a:xfrm>
        </p:spPr>
        <p:txBody>
          <a:bodyPr anchor="t" anchorCtr="0"/>
          <a:lstStyle>
            <a:lvl1pPr>
              <a:defRPr/>
            </a:lvl1pPr>
          </a:lstStyle>
          <a:p>
            <a:r>
              <a:rPr lang="sv-SE" dirty="0" smtClean="0"/>
              <a:t>Klicka här för att ändra format</a:t>
            </a:r>
            <a:endParaRPr lang="sv-SE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1056000" y="2808000"/>
            <a:ext cx="6254400" cy="3214800"/>
          </a:xfrm>
        </p:spPr>
        <p:txBody>
          <a:bodyPr/>
          <a:lstStyle>
            <a:lvl1pPr>
              <a:defRPr sz="18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fem13,</a:t>
            </a:r>
            <a:endParaRPr lang="sv-SE" dirty="0"/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7492800" y="1962000"/>
            <a:ext cx="4080000" cy="4060800"/>
          </a:xfrm>
        </p:spPr>
        <p:txBody>
          <a:bodyPr/>
          <a:lstStyle>
            <a:lvl1pPr>
              <a:defRPr sz="18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sv-SE" dirty="0"/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2F98F-E8C8-4F7F-9430-DE90AD5EAC0C}" type="datetime1">
              <a:rPr lang="sv-SE" smtClean="0"/>
              <a:t>2020-05-13</a:t>
            </a:fld>
            <a:endParaRPr lang="sv-SE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Linnéa Skogqvist-K, Institutionen för Svenska och flerspråkighet</a:t>
            </a:r>
            <a:endParaRPr lang="sv-SE"/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ast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056000" y="1944000"/>
            <a:ext cx="9134400" cy="4075200"/>
          </a:xfrm>
        </p:spPr>
        <p:txBody>
          <a:bodyPr/>
          <a:lstStyle/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75C03-B074-43ED-9C91-3CFB8F53FF95}" type="datetime1">
              <a:rPr lang="sv-SE" smtClean="0"/>
              <a:t>2020-05-13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Linnéa Skogqvist-K, Institutionen för Svenska och flerspråkighet</a:t>
            </a:r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3236A9-C8D5-43C9-BB95-590C905BF566}" type="datetime1">
              <a:rPr lang="sv-SE" smtClean="0"/>
              <a:t>2020-05-13</a:t>
            </a:fld>
            <a:endParaRPr 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Linnéa Skogqvist-K, Institutionen för Svenska och flerspråkighet</a:t>
            </a:r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objekt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32773" y="1772816"/>
            <a:ext cx="8072440" cy="5505881"/>
          </a:xfrm>
          <a:prstGeom prst="rect">
            <a:avLst/>
          </a:prstGeom>
        </p:spPr>
      </p:pic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1344000" y="2437200"/>
            <a:ext cx="8841600" cy="1425600"/>
          </a:xfrm>
        </p:spPr>
        <p:txBody>
          <a:bodyPr lIns="72000" tIns="36000" rIns="72000" bIns="36000" anchor="ctr" anchorCtr="0">
            <a:normAutofit/>
          </a:bodyPr>
          <a:lstStyle>
            <a:lvl1pPr algn="l">
              <a:defRPr sz="4400" b="0"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sv-SE" dirty="0" smtClean="0"/>
              <a:t>Klicka här för att ändra format</a:t>
            </a:r>
            <a:endParaRPr lang="sv-SE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344000" y="3859200"/>
            <a:ext cx="8841600" cy="1166400"/>
          </a:xfrm>
        </p:spPr>
        <p:txBody>
          <a:bodyPr>
            <a:normAutofit/>
          </a:bodyPr>
          <a:lstStyle>
            <a:lvl1pPr marL="0" indent="0" algn="l">
              <a:lnSpc>
                <a:spcPts val="2900"/>
              </a:lnSpc>
              <a:spcBef>
                <a:spcPts val="480"/>
              </a:spcBef>
              <a:buNone/>
              <a:defRPr sz="200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dirty="0" smtClean="0"/>
              <a:t>Klicka här för att ändra format på underrubrik i bakgrunden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1041600" y="6152400"/>
            <a:ext cx="1497600" cy="280800"/>
          </a:xfrm>
        </p:spPr>
        <p:txBody>
          <a:bodyPr/>
          <a:lstStyle/>
          <a:p>
            <a:fld id="{7AFEE82D-A535-4979-A6F5-198EC1EB890B}" type="datetime1">
              <a:rPr lang="sv-SE" smtClean="0"/>
              <a:t>2020-05-13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2582400" y="6152400"/>
            <a:ext cx="5990400" cy="280800"/>
          </a:xfrm>
        </p:spPr>
        <p:txBody>
          <a:bodyPr/>
          <a:lstStyle/>
          <a:p>
            <a:r>
              <a:rPr lang="sv-SE" smtClean="0"/>
              <a:t>Linnéa Skogqvist-K, Institutionen för Svenska och flerspråkighet</a:t>
            </a:r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784000" y="6152400"/>
            <a:ext cx="2844800" cy="280800"/>
          </a:xfrm>
        </p:spPr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0225671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 anchor="t" anchorCtr="0"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02E05-DEE7-470B-9876-292FC5C2C709}" type="datetime1">
              <a:rPr lang="sv-SE" smtClean="0"/>
              <a:t>2020-05-13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Linnéa Skogqvist-K, Institutionen för Svenska och flerspråkighet</a:t>
            </a:r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5021787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 anchor="t" anchorCtr="0"/>
          <a:lstStyle/>
          <a:p>
            <a:r>
              <a:rPr lang="sv-SE" dirty="0" smtClean="0"/>
              <a:t>Klicka här för att ändra format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1056000" y="2808000"/>
            <a:ext cx="4464000" cy="3214800"/>
          </a:xfrm>
        </p:spPr>
        <p:txBody>
          <a:bodyPr/>
          <a:lstStyle>
            <a:lvl1pPr>
              <a:defRPr sz="1800"/>
            </a:lvl1pPr>
            <a:lvl2pPr>
              <a:defRPr sz="1400"/>
            </a:lvl2pPr>
            <a:lvl3pPr>
              <a:defRPr sz="1000"/>
            </a:lvl3pPr>
            <a:lvl4pPr>
              <a:defRPr sz="800"/>
            </a:lvl4pPr>
            <a:lvl5pPr>
              <a:defRPr sz="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sv-SE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5721600" y="2808000"/>
            <a:ext cx="4464000" cy="3214800"/>
          </a:xfrm>
        </p:spPr>
        <p:txBody>
          <a:bodyPr/>
          <a:lstStyle>
            <a:lvl1pPr>
              <a:defRPr sz="1800"/>
            </a:lvl1pPr>
            <a:lvl2pPr>
              <a:defRPr sz="1400"/>
            </a:lvl2pPr>
            <a:lvl3pPr>
              <a:defRPr sz="1000"/>
            </a:lvl3pPr>
            <a:lvl4pPr>
              <a:defRPr sz="800"/>
            </a:lvl4pPr>
            <a:lvl5pPr>
              <a:defRPr sz="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sv-SE" dirty="0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015F0C-35B2-4A52-B0CA-4F37A5822581}" type="datetime1">
              <a:rPr lang="sv-SE" smtClean="0"/>
              <a:t>2020-05-13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Linnéa Skogqvist-K, Institutionen för Svenska och flerspråkighet</a:t>
            </a:r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9892753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 anchor="t" anchorCtr="0"/>
          <a:lstStyle/>
          <a:p>
            <a:r>
              <a:rPr lang="sv-SE" dirty="0" smtClean="0"/>
              <a:t>Klicka här för att ändra format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1588" indent="-1588">
              <a:lnSpc>
                <a:spcPts val="2600"/>
              </a:lnSpc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sv-SE" dirty="0" smtClean="0"/>
              <a:t>Klicka här för att ändra format på bakgrundstexten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BB6A7-5CB7-45A9-B998-53B3AFB0FE35}" type="datetime1">
              <a:rPr lang="sv-SE" smtClean="0"/>
              <a:t>2020-05-13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Linnéa Skogqvist-K, Institutionen för Svenska och flerspråkighet</a:t>
            </a:r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8651032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ehåll med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056000" y="1944000"/>
            <a:ext cx="6254400" cy="795600"/>
          </a:xfrm>
        </p:spPr>
        <p:txBody>
          <a:bodyPr anchor="t" anchorCtr="0"/>
          <a:lstStyle>
            <a:lvl1pPr>
              <a:defRPr/>
            </a:lvl1pPr>
          </a:lstStyle>
          <a:p>
            <a:r>
              <a:rPr lang="sv-SE" dirty="0" smtClean="0"/>
              <a:t>Klicka här för att ändra format</a:t>
            </a:r>
            <a:endParaRPr lang="sv-SE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1056000" y="2808000"/>
            <a:ext cx="6254400" cy="3214800"/>
          </a:xfrm>
        </p:spPr>
        <p:txBody>
          <a:bodyPr/>
          <a:lstStyle>
            <a:lvl1pPr>
              <a:defRPr sz="18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fem13,</a:t>
            </a:r>
            <a:endParaRPr lang="sv-SE" dirty="0"/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7492800" y="1962000"/>
            <a:ext cx="4080000" cy="4060800"/>
          </a:xfrm>
        </p:spPr>
        <p:txBody>
          <a:bodyPr/>
          <a:lstStyle>
            <a:lvl1pPr>
              <a:defRPr sz="18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sv-SE" dirty="0"/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7B17A-7682-4D98-BB54-5AD51BEF5F83}" type="datetime1">
              <a:rPr lang="sv-SE" smtClean="0"/>
              <a:t>2020-05-13</a:t>
            </a:fld>
            <a:endParaRPr lang="sv-SE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Linnéa Skogqvist-K, Institutionen för Svenska och flerspråkighet</a:t>
            </a:r>
            <a:endParaRPr lang="sv-SE"/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1871569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ast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056000" y="1944000"/>
            <a:ext cx="9134400" cy="4075200"/>
          </a:xfrm>
        </p:spPr>
        <p:txBody>
          <a:bodyPr/>
          <a:lstStyle/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C4599-DDB3-4B66-85EC-6DA1282EB811}" type="datetime1">
              <a:rPr lang="sv-SE" smtClean="0"/>
              <a:t>2020-05-13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Linnéa Skogqvist-K, Institutionen för Svenska och flerspråkighet</a:t>
            </a:r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0877325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9F84A-4337-497B-9B31-E2D2C0598C53}" type="datetime1">
              <a:rPr lang="sv-SE" smtClean="0"/>
              <a:t>2020-05-13</a:t>
            </a:fld>
            <a:endParaRPr 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Linnéa Skogqvist-K, Institutionen för Svenska och flerspråkighet</a:t>
            </a:r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3095824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nnehåll med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056000" y="1944000"/>
            <a:ext cx="6254400" cy="795600"/>
          </a:xfrm>
        </p:spPr>
        <p:txBody>
          <a:bodyPr anchor="t" anchorCtr="0"/>
          <a:lstStyle>
            <a:lvl1pPr>
              <a:defRPr/>
            </a:lvl1pPr>
          </a:lstStyle>
          <a:p>
            <a:r>
              <a:rPr lang="sv-SE" smtClean="0"/>
              <a:t>Klicka här för att ändra format</a:t>
            </a:r>
            <a:endParaRPr lang="sv-SE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1056000" y="2808000"/>
            <a:ext cx="6254400" cy="321480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 dirty="0"/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7492800" y="1962000"/>
            <a:ext cx="4080000" cy="406080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 dirty="0"/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1B795-D818-436A-A187-3EC2C1611768}" type="datetime1">
              <a:rPr lang="sv-SE" smtClean="0"/>
              <a:t>2020-05-13</a:t>
            </a:fld>
            <a:endParaRPr lang="sv-SE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Linnéa Skogqvist-K, Institutionen för Svenska och flerspråkighet</a:t>
            </a:r>
            <a:endParaRPr lang="sv-SE"/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ndast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056000" y="1944000"/>
            <a:ext cx="9134400" cy="4075200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0E2EF-E180-4799-BCE2-FE38B3425722}" type="datetime1">
              <a:rPr lang="sv-SE" smtClean="0"/>
              <a:t>2020-05-13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Linnéa Skogqvist-K, Institutionen för Svenska och flerspråkighet</a:t>
            </a:r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objekt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28600" y="2204864"/>
            <a:ext cx="6551407" cy="4808311"/>
          </a:xfrm>
          <a:prstGeom prst="rect">
            <a:avLst/>
          </a:prstGeom>
        </p:spPr>
      </p:pic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1344000" y="2437200"/>
            <a:ext cx="8841600" cy="1425600"/>
          </a:xfrm>
        </p:spPr>
        <p:txBody>
          <a:bodyPr lIns="72000" tIns="36000" rIns="72000" bIns="36000" anchor="ctr" anchorCtr="0">
            <a:normAutofit/>
          </a:bodyPr>
          <a:lstStyle>
            <a:lvl1pPr algn="l">
              <a:defRPr sz="4400" b="0"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sv-SE" dirty="0" smtClean="0"/>
              <a:t>Klicka här för att ändra format</a:t>
            </a:r>
            <a:endParaRPr lang="sv-SE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344000" y="3859200"/>
            <a:ext cx="8841600" cy="1166400"/>
          </a:xfrm>
        </p:spPr>
        <p:txBody>
          <a:bodyPr>
            <a:normAutofit/>
          </a:bodyPr>
          <a:lstStyle>
            <a:lvl1pPr marL="0" indent="0" algn="l">
              <a:lnSpc>
                <a:spcPts val="2900"/>
              </a:lnSpc>
              <a:spcBef>
                <a:spcPts val="480"/>
              </a:spcBef>
              <a:buNone/>
              <a:defRPr sz="200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dirty="0" smtClean="0"/>
              <a:t>Klicka här för att ändra format på underrubrik i bakgrunden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1041600" y="6152400"/>
            <a:ext cx="1497600" cy="280800"/>
          </a:xfrm>
        </p:spPr>
        <p:txBody>
          <a:bodyPr/>
          <a:lstStyle/>
          <a:p>
            <a:fld id="{BE30AE43-56C7-4B3E-AA4D-807BEFC1F210}" type="datetime1">
              <a:rPr lang="sv-SE" smtClean="0"/>
              <a:t>2020-05-13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2582400" y="6152400"/>
            <a:ext cx="5990400" cy="280800"/>
          </a:xfrm>
        </p:spPr>
        <p:txBody>
          <a:bodyPr/>
          <a:lstStyle/>
          <a:p>
            <a:r>
              <a:rPr lang="sv-SE" smtClean="0"/>
              <a:t>Linnéa Skogqvist-K, Institutionen för Svenska och flerspråkighet</a:t>
            </a:r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784000" y="6152400"/>
            <a:ext cx="2844800" cy="280800"/>
          </a:xfrm>
        </p:spPr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0225671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 anchor="t" anchorCtr="0"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AB976-3062-4E44-956D-C038698AA053}" type="datetime1">
              <a:rPr lang="sv-SE" smtClean="0"/>
              <a:t>2020-05-13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Linnéa Skogqvist-K, Institutionen för Svenska och flerspråkighet</a:t>
            </a:r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5021787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 anchor="t" anchorCtr="0"/>
          <a:lstStyle/>
          <a:p>
            <a:r>
              <a:rPr lang="sv-SE" dirty="0" smtClean="0"/>
              <a:t>Klicka här för att ändra format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1056000" y="2808000"/>
            <a:ext cx="4464000" cy="3214800"/>
          </a:xfrm>
        </p:spPr>
        <p:txBody>
          <a:bodyPr/>
          <a:lstStyle>
            <a:lvl1pPr>
              <a:defRPr sz="1800"/>
            </a:lvl1pPr>
            <a:lvl2pPr>
              <a:defRPr sz="1400"/>
            </a:lvl2pPr>
            <a:lvl3pPr>
              <a:defRPr sz="1000"/>
            </a:lvl3pPr>
            <a:lvl4pPr>
              <a:defRPr sz="800"/>
            </a:lvl4pPr>
            <a:lvl5pPr>
              <a:defRPr sz="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sv-SE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5721600" y="2808000"/>
            <a:ext cx="4464000" cy="3214800"/>
          </a:xfrm>
        </p:spPr>
        <p:txBody>
          <a:bodyPr/>
          <a:lstStyle>
            <a:lvl1pPr>
              <a:defRPr sz="1800"/>
            </a:lvl1pPr>
            <a:lvl2pPr>
              <a:defRPr sz="1400"/>
            </a:lvl2pPr>
            <a:lvl3pPr>
              <a:defRPr sz="1000"/>
            </a:lvl3pPr>
            <a:lvl4pPr>
              <a:defRPr sz="800"/>
            </a:lvl4pPr>
            <a:lvl5pPr>
              <a:defRPr sz="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sv-SE" dirty="0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D76AD-6D23-4EC6-8008-5D51D5D0E359}" type="datetime1">
              <a:rPr lang="sv-SE" smtClean="0"/>
              <a:t>2020-05-13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Linnéa Skogqvist-K, Institutionen för Svenska och flerspråkighet</a:t>
            </a:r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9892753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 anchor="t" anchorCtr="0"/>
          <a:lstStyle/>
          <a:p>
            <a:r>
              <a:rPr lang="sv-SE" dirty="0" smtClean="0"/>
              <a:t>Klicka här för att ändra format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1588" indent="-1588">
              <a:lnSpc>
                <a:spcPts val="2600"/>
              </a:lnSpc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sv-SE" dirty="0" smtClean="0"/>
              <a:t>Klicka här för att ändra format på bakgrundstexten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71295-2522-48CD-BD63-6BB2B9908D30}" type="datetime1">
              <a:rPr lang="sv-SE" smtClean="0"/>
              <a:t>2020-05-13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Linnéa Skogqvist-K, Institutionen för Svenska och flerspråkighet</a:t>
            </a:r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8651032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ehåll med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056000" y="1944000"/>
            <a:ext cx="6254400" cy="795600"/>
          </a:xfrm>
        </p:spPr>
        <p:txBody>
          <a:bodyPr anchor="t" anchorCtr="0"/>
          <a:lstStyle>
            <a:lvl1pPr>
              <a:defRPr/>
            </a:lvl1pPr>
          </a:lstStyle>
          <a:p>
            <a:r>
              <a:rPr lang="sv-SE" dirty="0" smtClean="0"/>
              <a:t>Klicka här för att ändra format</a:t>
            </a:r>
            <a:endParaRPr lang="sv-SE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1056000" y="2808000"/>
            <a:ext cx="6254400" cy="3214800"/>
          </a:xfrm>
        </p:spPr>
        <p:txBody>
          <a:bodyPr/>
          <a:lstStyle>
            <a:lvl1pPr>
              <a:defRPr sz="18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fem13,</a:t>
            </a:r>
            <a:endParaRPr lang="sv-SE" dirty="0"/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7492800" y="1962000"/>
            <a:ext cx="4080000" cy="4060800"/>
          </a:xfrm>
        </p:spPr>
        <p:txBody>
          <a:bodyPr/>
          <a:lstStyle>
            <a:lvl1pPr>
              <a:defRPr sz="18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sv-SE" dirty="0"/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143B4-042A-4B51-A4D5-FB28B283CE7F}" type="datetime1">
              <a:rPr lang="sv-SE" smtClean="0"/>
              <a:t>2020-05-13</a:t>
            </a:fld>
            <a:endParaRPr lang="sv-SE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Linnéa Skogqvist-K, Institutionen för Svenska och flerspråkighet</a:t>
            </a:r>
            <a:endParaRPr lang="sv-SE"/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1871569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ast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056000" y="1944000"/>
            <a:ext cx="9134400" cy="4075200"/>
          </a:xfrm>
        </p:spPr>
        <p:txBody>
          <a:bodyPr/>
          <a:lstStyle/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99D7B-7E02-4971-865C-5CEA4D609A2A}" type="datetime1">
              <a:rPr lang="sv-SE" smtClean="0"/>
              <a:t>2020-05-13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Linnéa Skogqvist-K, Institutionen för Svenska och flerspråkighet</a:t>
            </a:r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0877325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70E16-F907-48CE-A07A-34198D36C54F}" type="datetime1">
              <a:rPr lang="sv-SE" smtClean="0"/>
              <a:t>2020-05-13</a:t>
            </a:fld>
            <a:endParaRPr 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Linnéa Skogqvist-K, Institutionen för Svenska och flerspråkighet</a:t>
            </a:r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3095824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objekt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28600" y="292100"/>
            <a:ext cx="7720046" cy="7137400"/>
          </a:xfrm>
          <a:prstGeom prst="rect">
            <a:avLst/>
          </a:prstGeom>
        </p:spPr>
      </p:pic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1344000" y="2437200"/>
            <a:ext cx="8841600" cy="1425600"/>
          </a:xfrm>
        </p:spPr>
        <p:txBody>
          <a:bodyPr lIns="72000" tIns="36000" rIns="72000" bIns="36000" anchor="ctr" anchorCtr="0">
            <a:normAutofit/>
          </a:bodyPr>
          <a:lstStyle>
            <a:lvl1pPr algn="l">
              <a:defRPr sz="4400" b="0"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sv-SE" dirty="0" smtClean="0"/>
              <a:t>Klicka här för att ändra format</a:t>
            </a:r>
            <a:endParaRPr lang="sv-SE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344000" y="3859200"/>
            <a:ext cx="8841600" cy="1166400"/>
          </a:xfrm>
        </p:spPr>
        <p:txBody>
          <a:bodyPr>
            <a:normAutofit/>
          </a:bodyPr>
          <a:lstStyle>
            <a:lvl1pPr marL="0" indent="0" algn="l">
              <a:lnSpc>
                <a:spcPts val="2900"/>
              </a:lnSpc>
              <a:spcBef>
                <a:spcPts val="480"/>
              </a:spcBef>
              <a:buNone/>
              <a:defRPr sz="200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dirty="0" smtClean="0"/>
              <a:t>Klicka här för att ändra format på underrubrik i bakgrunden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1041600" y="6152400"/>
            <a:ext cx="1497600" cy="280800"/>
          </a:xfrm>
        </p:spPr>
        <p:txBody>
          <a:bodyPr/>
          <a:lstStyle/>
          <a:p>
            <a:fld id="{4654328C-7B34-4D79-B4D5-9E996FE8FEFC}" type="datetime1">
              <a:rPr lang="sv-SE" smtClean="0"/>
              <a:t>2020-05-13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2582400" y="6152400"/>
            <a:ext cx="5990400" cy="280800"/>
          </a:xfrm>
        </p:spPr>
        <p:txBody>
          <a:bodyPr/>
          <a:lstStyle/>
          <a:p>
            <a:r>
              <a:rPr lang="sv-SE" smtClean="0"/>
              <a:t>Linnéa Skogqvist-K, Institutionen för Svenska och flerspråkighet</a:t>
            </a:r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784000" y="6152400"/>
            <a:ext cx="2844800" cy="280800"/>
          </a:xfrm>
        </p:spPr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0225671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 anchor="t" anchorCtr="0"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C78A3A-6F63-4E37-8789-7E1AC23A75B8}" type="datetime1">
              <a:rPr lang="sv-SE" smtClean="0"/>
              <a:t>2020-05-13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Linnéa Skogqvist-K, Institutionen för Svenska och flerspråkighet</a:t>
            </a:r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5021787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 anchor="t" anchorCtr="0"/>
          <a:lstStyle/>
          <a:p>
            <a:r>
              <a:rPr lang="sv-SE" dirty="0" smtClean="0"/>
              <a:t>Klicka här för att ändra format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1056000" y="2808000"/>
            <a:ext cx="4464000" cy="3214800"/>
          </a:xfrm>
        </p:spPr>
        <p:txBody>
          <a:bodyPr/>
          <a:lstStyle>
            <a:lvl1pPr>
              <a:defRPr sz="1800"/>
            </a:lvl1pPr>
            <a:lvl2pPr>
              <a:defRPr sz="1400"/>
            </a:lvl2pPr>
            <a:lvl3pPr>
              <a:defRPr sz="1000"/>
            </a:lvl3pPr>
            <a:lvl4pPr>
              <a:defRPr sz="800"/>
            </a:lvl4pPr>
            <a:lvl5pPr>
              <a:defRPr sz="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sv-SE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5721600" y="2808000"/>
            <a:ext cx="4464000" cy="3214800"/>
          </a:xfrm>
        </p:spPr>
        <p:txBody>
          <a:bodyPr/>
          <a:lstStyle>
            <a:lvl1pPr>
              <a:defRPr sz="1800"/>
            </a:lvl1pPr>
            <a:lvl2pPr>
              <a:defRPr sz="1400"/>
            </a:lvl2pPr>
            <a:lvl3pPr>
              <a:defRPr sz="1000"/>
            </a:lvl3pPr>
            <a:lvl4pPr>
              <a:defRPr sz="800"/>
            </a:lvl4pPr>
            <a:lvl5pPr>
              <a:defRPr sz="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sv-SE" dirty="0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44B68-FE2B-45EF-BF6E-E293B9C19E94}" type="datetime1">
              <a:rPr lang="sv-SE" smtClean="0"/>
              <a:t>2020-05-13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Linnéa Skogqvist-K, Institutionen för Svenska och flerspråkighet</a:t>
            </a:r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9892753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 anchor="t" anchorCtr="0"/>
          <a:lstStyle/>
          <a:p>
            <a:r>
              <a:rPr lang="sv-SE" dirty="0" smtClean="0"/>
              <a:t>Klicka här för att ändra format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1588" indent="-1588">
              <a:lnSpc>
                <a:spcPts val="2600"/>
              </a:lnSpc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sv-SE" dirty="0" smtClean="0"/>
              <a:t>Klicka här för att ändra format på bakgrundstexten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34E2A-38EB-4205-ACFF-8D0AAA356525}" type="datetime1">
              <a:rPr lang="sv-SE" smtClean="0"/>
              <a:t>2020-05-13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Linnéa Skogqvist-K, Institutionen för Svenska och flerspråkighet</a:t>
            </a:r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8651032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ehåll med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056000" y="1944000"/>
            <a:ext cx="6254400" cy="795600"/>
          </a:xfrm>
        </p:spPr>
        <p:txBody>
          <a:bodyPr anchor="t" anchorCtr="0"/>
          <a:lstStyle>
            <a:lvl1pPr>
              <a:defRPr/>
            </a:lvl1pPr>
          </a:lstStyle>
          <a:p>
            <a:r>
              <a:rPr lang="sv-SE" dirty="0" smtClean="0"/>
              <a:t>Klicka här för att ändra format</a:t>
            </a:r>
            <a:endParaRPr lang="sv-SE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1056000" y="2808000"/>
            <a:ext cx="6254400" cy="3214800"/>
          </a:xfrm>
        </p:spPr>
        <p:txBody>
          <a:bodyPr/>
          <a:lstStyle>
            <a:lvl1pPr>
              <a:defRPr sz="18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fem13,</a:t>
            </a:r>
            <a:endParaRPr lang="sv-SE" dirty="0"/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7492800" y="1962000"/>
            <a:ext cx="4080000" cy="4060800"/>
          </a:xfrm>
        </p:spPr>
        <p:txBody>
          <a:bodyPr/>
          <a:lstStyle>
            <a:lvl1pPr>
              <a:defRPr sz="18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sv-SE" dirty="0"/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1B95D-2BF1-42BF-9130-31E2CF20E84A}" type="datetime1">
              <a:rPr lang="sv-SE" smtClean="0"/>
              <a:t>2020-05-13</a:t>
            </a:fld>
            <a:endParaRPr lang="sv-SE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Linnéa Skogqvist-K, Institutionen för Svenska och flerspråkighet</a:t>
            </a:r>
            <a:endParaRPr lang="sv-SE"/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1871569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ast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056000" y="1944000"/>
            <a:ext cx="9134400" cy="4075200"/>
          </a:xfrm>
        </p:spPr>
        <p:txBody>
          <a:bodyPr/>
          <a:lstStyle/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31A47E-C331-476D-A93A-885306F2AEEE}" type="datetime1">
              <a:rPr lang="sv-SE" smtClean="0"/>
              <a:t>2020-05-13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Linnéa Skogqvist-K, Institutionen för Svenska och flerspråkighet</a:t>
            </a:r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0877325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A527C3-BABA-412C-A85C-BC0B86CD1EBA}" type="datetime1">
              <a:rPr lang="sv-SE" smtClean="0"/>
              <a:t>2020-05-13</a:t>
            </a:fld>
            <a:endParaRPr 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Linnéa Skogqvist-K, Institutionen för Svenska och flerspråkighet</a:t>
            </a:r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3095824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objekt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32773" y="1772816"/>
            <a:ext cx="8072440" cy="5505881"/>
          </a:xfrm>
          <a:prstGeom prst="rect">
            <a:avLst/>
          </a:prstGeom>
        </p:spPr>
      </p:pic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1344000" y="2437200"/>
            <a:ext cx="8841600" cy="1425600"/>
          </a:xfrm>
        </p:spPr>
        <p:txBody>
          <a:bodyPr lIns="72000" tIns="36000" rIns="72000" bIns="36000" anchor="ctr" anchorCtr="0">
            <a:normAutofit/>
          </a:bodyPr>
          <a:lstStyle>
            <a:lvl1pPr algn="l">
              <a:defRPr sz="4400" b="0"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sv-SE" dirty="0" smtClean="0"/>
              <a:t>Klicka här för att ändra format</a:t>
            </a:r>
            <a:endParaRPr lang="sv-SE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344000" y="3859200"/>
            <a:ext cx="8841600" cy="1166400"/>
          </a:xfrm>
        </p:spPr>
        <p:txBody>
          <a:bodyPr>
            <a:normAutofit/>
          </a:bodyPr>
          <a:lstStyle>
            <a:lvl1pPr marL="0" indent="0" algn="l">
              <a:lnSpc>
                <a:spcPts val="2900"/>
              </a:lnSpc>
              <a:spcBef>
                <a:spcPts val="480"/>
              </a:spcBef>
              <a:buNone/>
              <a:defRPr sz="200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dirty="0" smtClean="0"/>
              <a:t>Klicka här för att ändra format på underrubrik i bakgrunden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1041600" y="6152400"/>
            <a:ext cx="1497600" cy="280800"/>
          </a:xfrm>
        </p:spPr>
        <p:txBody>
          <a:bodyPr/>
          <a:lstStyle/>
          <a:p>
            <a:fld id="{861D5400-00C8-4202-90B5-F409E59C107E}" type="datetime1">
              <a:rPr lang="sv-SE" smtClean="0">
                <a:solidFill>
                  <a:srgbClr val="FFFFFF"/>
                </a:solidFill>
              </a:rPr>
              <a:t>2020-05-13</a:t>
            </a:fld>
            <a:endParaRPr lang="sv-SE">
              <a:solidFill>
                <a:srgbClr val="FFFFFF"/>
              </a:solidFill>
            </a:endParaRPr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2582400" y="6152400"/>
            <a:ext cx="5990400" cy="280800"/>
          </a:xfrm>
        </p:spPr>
        <p:txBody>
          <a:bodyPr/>
          <a:lstStyle/>
          <a:p>
            <a:r>
              <a:rPr lang="sv-SE" smtClean="0">
                <a:solidFill>
                  <a:srgbClr val="FFFFFF"/>
                </a:solidFill>
              </a:rPr>
              <a:t>Linnéa Skogqvist-K, Institutionen för Svenska och flerspråkighet</a:t>
            </a:r>
            <a:endParaRPr lang="sv-SE" dirty="0">
              <a:solidFill>
                <a:srgbClr val="FFFFFF"/>
              </a:solidFill>
            </a:endParaRP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784000" y="6152400"/>
            <a:ext cx="2844800" cy="280800"/>
          </a:xfrm>
        </p:spPr>
        <p:txBody>
          <a:bodyPr/>
          <a:lstStyle/>
          <a:p>
            <a:fld id="{400B66ED-EE6C-4E7E-848D-94DB84BF3115}" type="slidenum">
              <a:rPr lang="sv-SE" smtClean="0">
                <a:solidFill>
                  <a:srgbClr val="FFFFFF"/>
                </a:solidFill>
              </a:rPr>
              <a:pPr/>
              <a:t>‹#›</a:t>
            </a:fld>
            <a:endParaRPr lang="sv-S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276850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 anchor="t" anchorCtr="0"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07A8E-A9F6-4A25-A750-B06A25A84E55}" type="datetime1">
              <a:rPr lang="sv-SE" smtClean="0">
                <a:solidFill>
                  <a:srgbClr val="FFFFFF"/>
                </a:solidFill>
              </a:rPr>
              <a:t>2020-05-13</a:t>
            </a:fld>
            <a:endParaRPr lang="sv-SE">
              <a:solidFill>
                <a:srgbClr val="FFFFFF"/>
              </a:solidFill>
            </a:endParaRPr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>
                <a:solidFill>
                  <a:srgbClr val="FFFFFF"/>
                </a:solidFill>
              </a:rPr>
              <a:t>Linnéa Skogqvist-K, Institutionen för Svenska och flerspråkighet</a:t>
            </a:r>
            <a:endParaRPr lang="sv-SE">
              <a:solidFill>
                <a:srgbClr val="FFFFFF"/>
              </a:solidFill>
            </a:endParaRP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>
                <a:solidFill>
                  <a:srgbClr val="FFFFFF"/>
                </a:solidFill>
              </a:rPr>
              <a:pPr/>
              <a:t>‹#›</a:t>
            </a:fld>
            <a:endParaRPr lang="sv-S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470084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 anchor="t" anchorCtr="0"/>
          <a:lstStyle/>
          <a:p>
            <a:r>
              <a:rPr lang="sv-SE" dirty="0" smtClean="0"/>
              <a:t>Klicka här för att ändra format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1056000" y="2808000"/>
            <a:ext cx="4464000" cy="3214800"/>
          </a:xfrm>
        </p:spPr>
        <p:txBody>
          <a:bodyPr/>
          <a:lstStyle>
            <a:lvl1pPr>
              <a:defRPr sz="1800"/>
            </a:lvl1pPr>
            <a:lvl2pPr>
              <a:defRPr sz="1400"/>
            </a:lvl2pPr>
            <a:lvl3pPr>
              <a:defRPr sz="1000"/>
            </a:lvl3pPr>
            <a:lvl4pPr>
              <a:defRPr sz="800"/>
            </a:lvl4pPr>
            <a:lvl5pPr>
              <a:defRPr sz="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sv-SE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5721600" y="2808000"/>
            <a:ext cx="4464000" cy="3214800"/>
          </a:xfrm>
        </p:spPr>
        <p:txBody>
          <a:bodyPr/>
          <a:lstStyle>
            <a:lvl1pPr>
              <a:defRPr sz="1800"/>
            </a:lvl1pPr>
            <a:lvl2pPr>
              <a:defRPr sz="1400"/>
            </a:lvl2pPr>
            <a:lvl3pPr>
              <a:defRPr sz="1000"/>
            </a:lvl3pPr>
            <a:lvl4pPr>
              <a:defRPr sz="800"/>
            </a:lvl4pPr>
            <a:lvl5pPr>
              <a:defRPr sz="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sv-SE" dirty="0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E01366-7187-4E18-9070-B7D741E1EB8E}" type="datetime1">
              <a:rPr lang="sv-SE" smtClean="0">
                <a:solidFill>
                  <a:srgbClr val="FFFFFF"/>
                </a:solidFill>
              </a:rPr>
              <a:t>2020-05-13</a:t>
            </a:fld>
            <a:endParaRPr lang="sv-SE">
              <a:solidFill>
                <a:srgbClr val="FFFFFF"/>
              </a:solidFill>
            </a:endParaRP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>
                <a:solidFill>
                  <a:srgbClr val="FFFFFF"/>
                </a:solidFill>
              </a:rPr>
              <a:t>Linnéa Skogqvist-K, Institutionen för Svenska och flerspråkighet</a:t>
            </a:r>
            <a:endParaRPr lang="sv-SE">
              <a:solidFill>
                <a:srgbClr val="FFFFFF"/>
              </a:solidFill>
            </a:endParaRPr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>
                <a:solidFill>
                  <a:srgbClr val="FFFFFF"/>
                </a:solidFill>
              </a:rPr>
              <a:pPr/>
              <a:t>‹#›</a:t>
            </a:fld>
            <a:endParaRPr lang="sv-S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441100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 anchor="t" anchorCtr="0"/>
          <a:lstStyle/>
          <a:p>
            <a:r>
              <a:rPr lang="sv-SE" dirty="0" smtClean="0"/>
              <a:t>Klicka här för att ändra format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1588" indent="-1588">
              <a:lnSpc>
                <a:spcPts val="2600"/>
              </a:lnSpc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sv-SE" dirty="0" smtClean="0"/>
              <a:t>Klicka här för att ändra format på bakgrundstexten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F95F2-C737-40FB-89C3-4F7C24E81C80}" type="datetime1">
              <a:rPr lang="sv-SE" smtClean="0">
                <a:solidFill>
                  <a:srgbClr val="FFFFFF"/>
                </a:solidFill>
              </a:rPr>
              <a:t>2020-05-13</a:t>
            </a:fld>
            <a:endParaRPr lang="sv-SE">
              <a:solidFill>
                <a:srgbClr val="FFFFFF"/>
              </a:solidFill>
            </a:endParaRPr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>
                <a:solidFill>
                  <a:srgbClr val="FFFFFF"/>
                </a:solidFill>
              </a:rPr>
              <a:t>Linnéa Skogqvist-K, Institutionen för Svenska och flerspråkighet</a:t>
            </a:r>
            <a:endParaRPr lang="sv-SE">
              <a:solidFill>
                <a:srgbClr val="FFFFFF"/>
              </a:solidFill>
            </a:endParaRP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>
                <a:solidFill>
                  <a:srgbClr val="FFFFFF"/>
                </a:solidFill>
              </a:rPr>
              <a:pPr/>
              <a:t>‹#›</a:t>
            </a:fld>
            <a:endParaRPr lang="sv-S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251037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ehåll med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056000" y="1944000"/>
            <a:ext cx="6254400" cy="795600"/>
          </a:xfrm>
        </p:spPr>
        <p:txBody>
          <a:bodyPr anchor="t" anchorCtr="0"/>
          <a:lstStyle>
            <a:lvl1pPr>
              <a:defRPr/>
            </a:lvl1pPr>
          </a:lstStyle>
          <a:p>
            <a:r>
              <a:rPr lang="sv-SE" dirty="0" smtClean="0"/>
              <a:t>Klicka här för att ändra format</a:t>
            </a:r>
            <a:endParaRPr lang="sv-SE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1056000" y="2808000"/>
            <a:ext cx="6254400" cy="3214800"/>
          </a:xfrm>
        </p:spPr>
        <p:txBody>
          <a:bodyPr/>
          <a:lstStyle>
            <a:lvl1pPr>
              <a:defRPr sz="18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fem13,</a:t>
            </a:r>
            <a:endParaRPr lang="sv-SE" dirty="0"/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7492800" y="1962000"/>
            <a:ext cx="4080000" cy="4060800"/>
          </a:xfrm>
        </p:spPr>
        <p:txBody>
          <a:bodyPr/>
          <a:lstStyle>
            <a:lvl1pPr>
              <a:defRPr sz="18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sv-SE" dirty="0"/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C2DA2-6746-4FAB-A6A3-14AC00E5001A}" type="datetime1">
              <a:rPr lang="sv-SE" smtClean="0">
                <a:solidFill>
                  <a:srgbClr val="FFFFFF"/>
                </a:solidFill>
              </a:rPr>
              <a:t>2020-05-13</a:t>
            </a:fld>
            <a:endParaRPr lang="sv-SE">
              <a:solidFill>
                <a:srgbClr val="FFFFFF"/>
              </a:solidFill>
            </a:endParaRPr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>
                <a:solidFill>
                  <a:srgbClr val="FFFFFF"/>
                </a:solidFill>
              </a:rPr>
              <a:t>Linnéa Skogqvist-K, Institutionen för Svenska och flerspråkighet</a:t>
            </a:r>
            <a:endParaRPr lang="sv-SE">
              <a:solidFill>
                <a:srgbClr val="FFFFFF"/>
              </a:solidFill>
            </a:endParaRPr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>
                <a:solidFill>
                  <a:srgbClr val="FFFFFF"/>
                </a:solidFill>
              </a:rPr>
              <a:pPr/>
              <a:t>‹#›</a:t>
            </a:fld>
            <a:endParaRPr lang="sv-S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310196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ast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056000" y="1944000"/>
            <a:ext cx="9134400" cy="4075200"/>
          </a:xfrm>
        </p:spPr>
        <p:txBody>
          <a:bodyPr/>
          <a:lstStyle/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A06877-AA57-488A-99D3-83D3A3094DF9}" type="datetime1">
              <a:rPr lang="sv-SE" smtClean="0">
                <a:solidFill>
                  <a:srgbClr val="FFFFFF"/>
                </a:solidFill>
              </a:rPr>
              <a:t>2020-05-13</a:t>
            </a:fld>
            <a:endParaRPr lang="sv-SE">
              <a:solidFill>
                <a:srgbClr val="FFFFFF"/>
              </a:solidFill>
            </a:endParaRPr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>
                <a:solidFill>
                  <a:srgbClr val="FFFFFF"/>
                </a:solidFill>
              </a:rPr>
              <a:t>Linnéa Skogqvist-K, Institutionen för Svenska och flerspråkighet</a:t>
            </a:r>
            <a:endParaRPr lang="sv-SE">
              <a:solidFill>
                <a:srgbClr val="FFFFFF"/>
              </a:solidFill>
            </a:endParaRP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>
                <a:solidFill>
                  <a:srgbClr val="FFFFFF"/>
                </a:solidFill>
              </a:rPr>
              <a:pPr/>
              <a:t>‹#›</a:t>
            </a:fld>
            <a:endParaRPr lang="sv-S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101811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781B1D-5D60-48E4-872A-3097D7653837}" type="datetime1">
              <a:rPr lang="sv-SE" smtClean="0">
                <a:solidFill>
                  <a:srgbClr val="FFFFFF"/>
                </a:solidFill>
              </a:rPr>
              <a:t>2020-05-13</a:t>
            </a:fld>
            <a:endParaRPr lang="sv-SE">
              <a:solidFill>
                <a:srgbClr val="FFFFFF"/>
              </a:solidFill>
            </a:endParaRPr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>
                <a:solidFill>
                  <a:srgbClr val="FFFFFF"/>
                </a:solidFill>
              </a:rPr>
              <a:t>Linnéa Skogqvist-K, Institutionen för Svenska och flerspråkighet</a:t>
            </a:r>
            <a:endParaRPr lang="sv-SE">
              <a:solidFill>
                <a:srgbClr val="FFFFFF"/>
              </a:solidFill>
            </a:endParaRP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>
                <a:solidFill>
                  <a:srgbClr val="FFFFFF"/>
                </a:solidFill>
              </a:rPr>
              <a:pPr/>
              <a:t>‹#›</a:t>
            </a:fld>
            <a:endParaRPr lang="sv-S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304945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nnehåll med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056000" y="1944000"/>
            <a:ext cx="6254400" cy="795600"/>
          </a:xfrm>
        </p:spPr>
        <p:txBody>
          <a:bodyPr anchor="t" anchorCtr="0"/>
          <a:lstStyle>
            <a:lvl1pPr>
              <a:defRPr/>
            </a:lvl1pPr>
          </a:lstStyle>
          <a:p>
            <a:r>
              <a:rPr lang="sv-SE" smtClean="0"/>
              <a:t>Klicka här för att ändra format</a:t>
            </a:r>
            <a:endParaRPr lang="sv-SE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1056000" y="2808000"/>
            <a:ext cx="6254400" cy="321480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 dirty="0"/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7492800" y="1962000"/>
            <a:ext cx="4080000" cy="406080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 dirty="0"/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18628-FD99-437F-846B-BE29AF8D5ABA}" type="datetime1">
              <a:rPr lang="sv-SE" smtClean="0">
                <a:solidFill>
                  <a:srgbClr val="FFFFFF"/>
                </a:solidFill>
              </a:rPr>
              <a:t>2020-05-13</a:t>
            </a:fld>
            <a:endParaRPr lang="sv-SE">
              <a:solidFill>
                <a:srgbClr val="FFFFFF"/>
              </a:solidFill>
            </a:endParaRPr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>
                <a:solidFill>
                  <a:srgbClr val="FFFFFF"/>
                </a:solidFill>
              </a:rPr>
              <a:t>Linnéa Skogqvist-K, Institutionen för Svenska och flerspråkighet</a:t>
            </a:r>
            <a:endParaRPr lang="sv-SE">
              <a:solidFill>
                <a:srgbClr val="FFFFFF"/>
              </a:solidFill>
            </a:endParaRPr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>
                <a:solidFill>
                  <a:srgbClr val="FFFFFF"/>
                </a:solidFill>
              </a:rPr>
              <a:pPr/>
              <a:t>‹#›</a:t>
            </a:fld>
            <a:endParaRPr lang="sv-S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763188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ndast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056000" y="1944000"/>
            <a:ext cx="9134400" cy="4075200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C85690-5083-4B7B-B897-F18832E913FE}" type="datetime1">
              <a:rPr lang="sv-SE" smtClean="0">
                <a:solidFill>
                  <a:srgbClr val="FFFFFF"/>
                </a:solidFill>
              </a:rPr>
              <a:t>2020-05-13</a:t>
            </a:fld>
            <a:endParaRPr lang="sv-SE">
              <a:solidFill>
                <a:srgbClr val="FFFFFF"/>
              </a:solidFill>
            </a:endParaRPr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>
                <a:solidFill>
                  <a:srgbClr val="FFFFFF"/>
                </a:solidFill>
              </a:rPr>
              <a:t>Linnéa Skogqvist-K, Institutionen för Svenska och flerspråkighet</a:t>
            </a:r>
            <a:endParaRPr lang="sv-SE">
              <a:solidFill>
                <a:srgbClr val="FFFFFF"/>
              </a:solidFill>
            </a:endParaRP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>
                <a:solidFill>
                  <a:srgbClr val="FFFFFF"/>
                </a:solidFill>
              </a:rPr>
              <a:pPr/>
              <a:t>‹#›</a:t>
            </a:fld>
            <a:endParaRPr lang="sv-S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99435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5" Type="http://schemas.openxmlformats.org/officeDocument/2006/relationships/slideLayout" Target="../slideLayouts/slideLayout12.xml"/><Relationship Id="rId4" Type="http://schemas.openxmlformats.org/officeDocument/2006/relationships/slideLayout" Target="../slideLayouts/slideLayout11.xml"/><Relationship Id="rId9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image" Target="../media/image4.png"/><Relationship Id="rId5" Type="http://schemas.openxmlformats.org/officeDocument/2006/relationships/slideLayout" Target="../slideLayouts/slideLayout19.xml"/><Relationship Id="rId10" Type="http://schemas.openxmlformats.org/officeDocument/2006/relationships/theme" Target="../theme/theme3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theme" Target="../theme/theme4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7.xml"/><Relationship Id="rId9" Type="http://schemas.openxmlformats.org/officeDocument/2006/relationships/image" Target="../media/image4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theme" Target="../theme/theme5.xml"/><Relationship Id="rId3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7.xml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5.xml"/><Relationship Id="rId4" Type="http://schemas.openxmlformats.org/officeDocument/2006/relationships/slideLayout" Target="../slideLayouts/slideLayout34.xml"/><Relationship Id="rId9" Type="http://schemas.openxmlformats.org/officeDocument/2006/relationships/image" Target="../media/image4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image" Target="../media/image4.png"/><Relationship Id="rId5" Type="http://schemas.openxmlformats.org/officeDocument/2006/relationships/slideLayout" Target="../slideLayouts/slideLayout42.xml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1056000" y="1944000"/>
            <a:ext cx="9134400" cy="7956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sv-SE" dirty="0" smtClean="0"/>
              <a:t>Klicka här för att ändra format</a:t>
            </a:r>
            <a:endParaRPr lang="sv-SE" dirty="0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1056000" y="2808000"/>
            <a:ext cx="9134400" cy="32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1041600" y="6152400"/>
            <a:ext cx="1497600" cy="280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fld id="{7BDD62D2-42F9-4733-84E5-A47C3956F750}" type="datetime1">
              <a:rPr lang="sv-SE" smtClean="0"/>
              <a:t>2020-05-13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2582400" y="6152400"/>
            <a:ext cx="5990400" cy="518400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20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sv-SE" smtClean="0"/>
              <a:t>Linnéa Skogqvist-K, Institutionen för Svenska och flerspråkighet</a:t>
            </a:r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8784000" y="6152400"/>
            <a:ext cx="2844800" cy="280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fld id="{400B66ED-EE6C-4E7E-848D-94DB84BF3115}" type="slidenum">
              <a:rPr lang="sv-SE" smtClean="0"/>
              <a:pPr/>
              <a:t>‹#›</a:t>
            </a:fld>
            <a:endParaRPr lang="sv-SE" dirty="0"/>
          </a:p>
        </p:txBody>
      </p:sp>
      <p:pic>
        <p:nvPicPr>
          <p:cNvPr id="8" name="Bildobjekt 7" descr="logo-org-svensk_rgb.png"/>
          <p:cNvPicPr>
            <a:picLocks noChangeAspect="1"/>
          </p:cNvPicPr>
          <p:nvPr userDrawn="1"/>
        </p:nvPicPr>
        <p:blipFill>
          <a:blip r:embed="rId9" cstate="print"/>
          <a:stretch>
            <a:fillRect/>
          </a:stretch>
        </p:blipFill>
        <p:spPr>
          <a:xfrm>
            <a:off x="10570385" y="288000"/>
            <a:ext cx="1139954" cy="950978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</p:sldLayoutIdLst>
  <p:hf hdr="0"/>
  <p:txStyles>
    <p:titleStyle>
      <a:lvl1pPr algn="l" defTabSz="914400" rtl="0" eaLnBrk="1" latinLnBrk="0" hangingPunct="1">
        <a:spcBef>
          <a:spcPct val="0"/>
        </a:spcBef>
        <a:buNone/>
        <a:defRPr sz="2600" b="1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1pPr>
    </p:titleStyle>
    <p:bodyStyle>
      <a:lvl1pPr marL="342900" indent="-342900" algn="l" defTabSz="914400" rtl="0" eaLnBrk="1" latinLnBrk="0" hangingPunct="1">
        <a:lnSpc>
          <a:spcPts val="2900"/>
        </a:lnSpc>
        <a:spcBef>
          <a:spcPct val="20000"/>
        </a:spcBef>
        <a:buSzPct val="93000"/>
        <a:buFont typeface="Verdana" pitchFamily="34" charset="0"/>
        <a:buChar char="●"/>
        <a:defRPr sz="20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1056000" y="1944000"/>
            <a:ext cx="9134400" cy="7956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sv-SE" dirty="0" smtClean="0"/>
              <a:t>Klicka här för att ändra format</a:t>
            </a:r>
            <a:endParaRPr lang="sv-SE" dirty="0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1056000" y="2808000"/>
            <a:ext cx="9134400" cy="32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1041600" y="6152400"/>
            <a:ext cx="1497600" cy="280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fld id="{5EBBE5F6-B25E-4E5E-93BB-BA8233708387}" type="datetime1">
              <a:rPr lang="sv-SE" smtClean="0"/>
              <a:t>2020-05-13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2582400" y="6152400"/>
            <a:ext cx="5990400" cy="518400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20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sv-SE" smtClean="0"/>
              <a:t>Linnéa Skogqvist-K, Institutionen för Svenska och flerspråkighet</a:t>
            </a:r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8784000" y="6152400"/>
            <a:ext cx="2844800" cy="280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fld id="{400B66ED-EE6C-4E7E-848D-94DB84BF3115}" type="slidenum">
              <a:rPr lang="sv-SE" smtClean="0"/>
              <a:pPr/>
              <a:t>‹#›</a:t>
            </a:fld>
            <a:endParaRPr lang="sv-SE" dirty="0"/>
          </a:p>
        </p:txBody>
      </p:sp>
      <p:pic>
        <p:nvPicPr>
          <p:cNvPr id="8" name="Bildobjekt 7" descr="logo-org-svensk_rgb.png"/>
          <p:cNvPicPr>
            <a:picLocks noChangeAspect="1"/>
          </p:cNvPicPr>
          <p:nvPr userDrawn="1"/>
        </p:nvPicPr>
        <p:blipFill>
          <a:blip r:embed="rId9" cstate="print"/>
          <a:stretch>
            <a:fillRect/>
          </a:stretch>
        </p:blipFill>
        <p:spPr>
          <a:xfrm>
            <a:off x="10570385" y="288000"/>
            <a:ext cx="1139954" cy="950978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</p:sldLayoutIdLst>
  <p:hf hdr="0"/>
  <p:txStyles>
    <p:titleStyle>
      <a:lvl1pPr algn="l" defTabSz="914400" rtl="0" eaLnBrk="1" latinLnBrk="0" hangingPunct="1">
        <a:spcBef>
          <a:spcPct val="0"/>
        </a:spcBef>
        <a:buNone/>
        <a:defRPr sz="2600" b="1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1pPr>
    </p:titleStyle>
    <p:bodyStyle>
      <a:lvl1pPr marL="342900" indent="-342900" algn="l" defTabSz="914400" rtl="0" eaLnBrk="1" latinLnBrk="0" hangingPunct="1">
        <a:lnSpc>
          <a:spcPts val="2900"/>
        </a:lnSpc>
        <a:spcBef>
          <a:spcPct val="20000"/>
        </a:spcBef>
        <a:buSzPct val="93000"/>
        <a:buFont typeface="Verdana" pitchFamily="34" charset="0"/>
        <a:buChar char="●"/>
        <a:defRPr sz="20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F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1056000" y="1944000"/>
            <a:ext cx="9134400" cy="7956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sv-SE" dirty="0" smtClean="0"/>
              <a:t>Klicka här för att ändra format</a:t>
            </a:r>
            <a:endParaRPr lang="sv-SE" dirty="0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1056000" y="2808000"/>
            <a:ext cx="9134400" cy="32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1041600" y="6152400"/>
            <a:ext cx="1497600" cy="280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fld id="{24E4D21D-2D2F-43F8-BD58-70AC5E70E589}" type="datetime1">
              <a:rPr lang="sv-SE" smtClean="0"/>
              <a:t>2020-05-13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2582400" y="6152400"/>
            <a:ext cx="5990400" cy="518400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20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sv-SE" smtClean="0"/>
              <a:t>Linnéa Skogqvist-K, Institutionen för Svenska och flerspråkighet</a:t>
            </a:r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8784000" y="6152400"/>
            <a:ext cx="2844800" cy="280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fld id="{400B66ED-EE6C-4E7E-848D-94DB84BF3115}" type="slidenum">
              <a:rPr lang="sv-SE" smtClean="0"/>
              <a:pPr/>
              <a:t>‹#›</a:t>
            </a:fld>
            <a:endParaRPr lang="sv-SE" dirty="0"/>
          </a:p>
        </p:txBody>
      </p:sp>
      <p:pic>
        <p:nvPicPr>
          <p:cNvPr id="8" name="Picture 8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9199" y="260648"/>
            <a:ext cx="1168901" cy="975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6817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53" r:id="rId8"/>
    <p:sldLayoutId id="2147483661" r:id="rId9"/>
  </p:sldLayoutIdLst>
  <p:hf hdr="0"/>
  <p:txStyles>
    <p:titleStyle>
      <a:lvl1pPr algn="l" defTabSz="914400" rtl="0" eaLnBrk="1" latinLnBrk="0" hangingPunct="1">
        <a:spcBef>
          <a:spcPct val="0"/>
        </a:spcBef>
        <a:buNone/>
        <a:defRPr sz="2600" b="1" kern="1200">
          <a:solidFill>
            <a:schemeClr val="bg1"/>
          </a:solidFill>
          <a:latin typeface="Verdana" pitchFamily="34" charset="0"/>
          <a:ea typeface="Verdana" pitchFamily="34" charset="0"/>
          <a:cs typeface="Verdana" pitchFamily="34" charset="0"/>
        </a:defRPr>
      </a:lvl1pPr>
    </p:titleStyle>
    <p:bodyStyle>
      <a:lvl1pPr marL="342900" indent="-342900" algn="l" defTabSz="914400" rtl="0" eaLnBrk="1" latinLnBrk="0" hangingPunct="1">
        <a:lnSpc>
          <a:spcPts val="2900"/>
        </a:lnSpc>
        <a:spcBef>
          <a:spcPct val="20000"/>
        </a:spcBef>
        <a:buSzPct val="93000"/>
        <a:buFont typeface="Verdana" pitchFamily="34" charset="0"/>
        <a:buChar char="●"/>
        <a:defRPr sz="2000" kern="1200">
          <a:solidFill>
            <a:schemeClr val="bg1"/>
          </a:solidFill>
          <a:latin typeface="Verdana" pitchFamily="34" charset="0"/>
          <a:ea typeface="Verdana" pitchFamily="34" charset="0"/>
          <a:cs typeface="Verdana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bg1"/>
          </a:solidFill>
          <a:latin typeface="Verdana" pitchFamily="34" charset="0"/>
          <a:ea typeface="Verdana" pitchFamily="34" charset="0"/>
          <a:cs typeface="Verdana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bg1"/>
          </a:solidFill>
          <a:latin typeface="Verdana" pitchFamily="34" charset="0"/>
          <a:ea typeface="Verdana" pitchFamily="34" charset="0"/>
          <a:cs typeface="Verdana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bg1"/>
          </a:solidFill>
          <a:latin typeface="Verdana" pitchFamily="34" charset="0"/>
          <a:ea typeface="Verdana" pitchFamily="34" charset="0"/>
          <a:cs typeface="Verdana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bg1"/>
          </a:solidFill>
          <a:latin typeface="Verdana" pitchFamily="34" charset="0"/>
          <a:ea typeface="Verdana" pitchFamily="34" charset="0"/>
          <a:cs typeface="Verdana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F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1056000" y="1944000"/>
            <a:ext cx="9134400" cy="7956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sv-SE" dirty="0" smtClean="0"/>
              <a:t>Klicka här för att ändra format</a:t>
            </a:r>
            <a:endParaRPr lang="sv-SE" dirty="0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1056000" y="2808000"/>
            <a:ext cx="9134400" cy="32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1041600" y="6152400"/>
            <a:ext cx="1497600" cy="280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fld id="{143D2394-5C50-48B7-A21C-AA9F3B2A60FB}" type="datetime1">
              <a:rPr lang="sv-SE" smtClean="0"/>
              <a:t>2020-05-13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2582400" y="6152400"/>
            <a:ext cx="5990400" cy="518400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20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sv-SE" smtClean="0"/>
              <a:t>Linnéa Skogqvist-K, Institutionen för Svenska och flerspråkighet</a:t>
            </a:r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8784000" y="6152400"/>
            <a:ext cx="2844800" cy="280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fld id="{400B66ED-EE6C-4E7E-848D-94DB84BF3115}" type="slidenum">
              <a:rPr lang="sv-SE" smtClean="0"/>
              <a:pPr/>
              <a:t>‹#›</a:t>
            </a:fld>
            <a:endParaRPr lang="sv-SE" dirty="0"/>
          </a:p>
        </p:txBody>
      </p:sp>
      <p:pic>
        <p:nvPicPr>
          <p:cNvPr id="8" name="Picture 8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9199" y="260648"/>
            <a:ext cx="1168901" cy="975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6817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</p:sldLayoutIdLst>
  <p:hf hdr="0"/>
  <p:txStyles>
    <p:titleStyle>
      <a:lvl1pPr algn="l" defTabSz="914400" rtl="0" eaLnBrk="1" latinLnBrk="0" hangingPunct="1">
        <a:spcBef>
          <a:spcPct val="0"/>
        </a:spcBef>
        <a:buNone/>
        <a:defRPr sz="2600" b="1" kern="1200">
          <a:solidFill>
            <a:schemeClr val="bg1"/>
          </a:solidFill>
          <a:latin typeface="Verdana" pitchFamily="34" charset="0"/>
          <a:ea typeface="Verdana" pitchFamily="34" charset="0"/>
          <a:cs typeface="Verdana" pitchFamily="34" charset="0"/>
        </a:defRPr>
      </a:lvl1pPr>
    </p:titleStyle>
    <p:bodyStyle>
      <a:lvl1pPr marL="342900" indent="-342900" algn="l" defTabSz="914400" rtl="0" eaLnBrk="1" latinLnBrk="0" hangingPunct="1">
        <a:lnSpc>
          <a:spcPts val="2900"/>
        </a:lnSpc>
        <a:spcBef>
          <a:spcPct val="20000"/>
        </a:spcBef>
        <a:buSzPct val="93000"/>
        <a:buFont typeface="Verdana" pitchFamily="34" charset="0"/>
        <a:buChar char="●"/>
        <a:defRPr sz="2000" kern="1200">
          <a:solidFill>
            <a:schemeClr val="bg1"/>
          </a:solidFill>
          <a:latin typeface="Verdana" pitchFamily="34" charset="0"/>
          <a:ea typeface="Verdana" pitchFamily="34" charset="0"/>
          <a:cs typeface="Verdana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bg1"/>
          </a:solidFill>
          <a:latin typeface="Verdana" pitchFamily="34" charset="0"/>
          <a:ea typeface="Verdana" pitchFamily="34" charset="0"/>
          <a:cs typeface="Verdana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bg1"/>
          </a:solidFill>
          <a:latin typeface="Verdana" pitchFamily="34" charset="0"/>
          <a:ea typeface="Verdana" pitchFamily="34" charset="0"/>
          <a:cs typeface="Verdana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bg1"/>
          </a:solidFill>
          <a:latin typeface="Verdana" pitchFamily="34" charset="0"/>
          <a:ea typeface="Verdana" pitchFamily="34" charset="0"/>
          <a:cs typeface="Verdana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bg1"/>
          </a:solidFill>
          <a:latin typeface="Verdana" pitchFamily="34" charset="0"/>
          <a:ea typeface="Verdana" pitchFamily="34" charset="0"/>
          <a:cs typeface="Verdana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F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1056000" y="1944000"/>
            <a:ext cx="9134400" cy="7956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sv-SE" dirty="0" smtClean="0"/>
              <a:t>Klicka här för att ändra format</a:t>
            </a:r>
            <a:endParaRPr lang="sv-SE" dirty="0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1056000" y="2808000"/>
            <a:ext cx="9134400" cy="32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1041600" y="6152400"/>
            <a:ext cx="1497600" cy="280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fld id="{0BA7DE65-A960-48A0-B951-9EAA80A47E0C}" type="datetime1">
              <a:rPr lang="sv-SE" smtClean="0"/>
              <a:t>2020-05-13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2582400" y="6152400"/>
            <a:ext cx="5990400" cy="518400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20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sv-SE" smtClean="0"/>
              <a:t>Linnéa Skogqvist-K, Institutionen för Svenska och flerspråkighet</a:t>
            </a:r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8784000" y="6152400"/>
            <a:ext cx="2844800" cy="280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fld id="{400B66ED-EE6C-4E7E-848D-94DB84BF3115}" type="slidenum">
              <a:rPr lang="sv-SE" smtClean="0"/>
              <a:pPr/>
              <a:t>‹#›</a:t>
            </a:fld>
            <a:endParaRPr lang="sv-SE" dirty="0"/>
          </a:p>
        </p:txBody>
      </p:sp>
      <p:pic>
        <p:nvPicPr>
          <p:cNvPr id="12" name="Picture 8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9199" y="260648"/>
            <a:ext cx="1168901" cy="975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6817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</p:sldLayoutIdLst>
  <p:hf hdr="0"/>
  <p:txStyles>
    <p:titleStyle>
      <a:lvl1pPr algn="l" defTabSz="914400" rtl="0" eaLnBrk="1" latinLnBrk="0" hangingPunct="1">
        <a:spcBef>
          <a:spcPct val="0"/>
        </a:spcBef>
        <a:buNone/>
        <a:defRPr sz="2600" b="1" kern="1200">
          <a:solidFill>
            <a:schemeClr val="bg1"/>
          </a:solidFill>
          <a:latin typeface="Verdana" pitchFamily="34" charset="0"/>
          <a:ea typeface="Verdana" pitchFamily="34" charset="0"/>
          <a:cs typeface="Verdana" pitchFamily="34" charset="0"/>
        </a:defRPr>
      </a:lvl1pPr>
    </p:titleStyle>
    <p:bodyStyle>
      <a:lvl1pPr marL="342900" indent="-342900" algn="l" defTabSz="914400" rtl="0" eaLnBrk="1" latinLnBrk="0" hangingPunct="1">
        <a:lnSpc>
          <a:spcPts val="2900"/>
        </a:lnSpc>
        <a:spcBef>
          <a:spcPct val="20000"/>
        </a:spcBef>
        <a:buSzPct val="93000"/>
        <a:buFont typeface="Verdana" pitchFamily="34" charset="0"/>
        <a:buChar char="●"/>
        <a:defRPr sz="2000" kern="1200">
          <a:solidFill>
            <a:schemeClr val="bg1"/>
          </a:solidFill>
          <a:latin typeface="Verdana" pitchFamily="34" charset="0"/>
          <a:ea typeface="Verdana" pitchFamily="34" charset="0"/>
          <a:cs typeface="Verdana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bg1"/>
          </a:solidFill>
          <a:latin typeface="Verdana" pitchFamily="34" charset="0"/>
          <a:ea typeface="Verdana" pitchFamily="34" charset="0"/>
          <a:cs typeface="Verdana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bg1"/>
          </a:solidFill>
          <a:latin typeface="Verdana" pitchFamily="34" charset="0"/>
          <a:ea typeface="Verdana" pitchFamily="34" charset="0"/>
          <a:cs typeface="Verdana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bg1"/>
          </a:solidFill>
          <a:latin typeface="Verdana" pitchFamily="34" charset="0"/>
          <a:ea typeface="Verdana" pitchFamily="34" charset="0"/>
          <a:cs typeface="Verdana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bg1"/>
          </a:solidFill>
          <a:latin typeface="Verdana" pitchFamily="34" charset="0"/>
          <a:ea typeface="Verdana" pitchFamily="34" charset="0"/>
          <a:cs typeface="Verdana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F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1056000" y="1944000"/>
            <a:ext cx="9134400" cy="7956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sv-SE" dirty="0" smtClean="0"/>
              <a:t>Klicka här för att ändra format</a:t>
            </a:r>
            <a:endParaRPr lang="sv-SE" dirty="0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1056000" y="2808000"/>
            <a:ext cx="9134400" cy="32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1041600" y="6152400"/>
            <a:ext cx="1497600" cy="280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fld id="{C5F49A16-39F5-4218-A0FD-D6A3D6C86661}" type="datetime1">
              <a:rPr lang="sv-SE" smtClean="0">
                <a:solidFill>
                  <a:srgbClr val="FFFFFF"/>
                </a:solidFill>
              </a:rPr>
              <a:t>2020-05-13</a:t>
            </a:fld>
            <a:endParaRPr lang="sv-SE" dirty="0">
              <a:solidFill>
                <a:srgbClr val="FFFFFF"/>
              </a:solidFill>
            </a:endParaRPr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2582400" y="6152400"/>
            <a:ext cx="5990400" cy="518400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20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sv-SE" smtClean="0">
                <a:solidFill>
                  <a:srgbClr val="FFFFFF"/>
                </a:solidFill>
              </a:rPr>
              <a:t>Linnéa Skogqvist-K, Institutionen för Svenska och flerspråkighet</a:t>
            </a:r>
            <a:endParaRPr lang="sv-SE" dirty="0">
              <a:solidFill>
                <a:srgbClr val="FFFFFF"/>
              </a:solidFill>
            </a:endParaRP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8784000" y="6152400"/>
            <a:ext cx="2844800" cy="280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fld id="{400B66ED-EE6C-4E7E-848D-94DB84BF3115}" type="slidenum">
              <a:rPr lang="sv-SE" smtClean="0">
                <a:solidFill>
                  <a:srgbClr val="FFFFFF"/>
                </a:solidFill>
              </a:rPr>
              <a:pPr/>
              <a:t>‹#›</a:t>
            </a:fld>
            <a:endParaRPr lang="sv-SE" dirty="0">
              <a:solidFill>
                <a:srgbClr val="FFFFFF"/>
              </a:solidFill>
            </a:endParaRPr>
          </a:p>
        </p:txBody>
      </p:sp>
      <p:pic>
        <p:nvPicPr>
          <p:cNvPr id="8" name="Picture 8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9199" y="260648"/>
            <a:ext cx="1168901" cy="975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62124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  <p:sldLayoutId id="2147483707" r:id="rId4"/>
    <p:sldLayoutId id="2147483708" r:id="rId5"/>
    <p:sldLayoutId id="2147483709" r:id="rId6"/>
    <p:sldLayoutId id="2147483710" r:id="rId7"/>
    <p:sldLayoutId id="2147483711" r:id="rId8"/>
    <p:sldLayoutId id="2147483712" r:id="rId9"/>
  </p:sldLayoutIdLst>
  <p:hf hdr="0"/>
  <p:txStyles>
    <p:titleStyle>
      <a:lvl1pPr algn="l" defTabSz="914400" rtl="0" eaLnBrk="1" latinLnBrk="0" hangingPunct="1">
        <a:spcBef>
          <a:spcPct val="0"/>
        </a:spcBef>
        <a:buNone/>
        <a:defRPr sz="2600" b="1" kern="1200">
          <a:solidFill>
            <a:schemeClr val="bg1"/>
          </a:solidFill>
          <a:latin typeface="Verdana" pitchFamily="34" charset="0"/>
          <a:ea typeface="Verdana" pitchFamily="34" charset="0"/>
          <a:cs typeface="Verdana" pitchFamily="34" charset="0"/>
        </a:defRPr>
      </a:lvl1pPr>
    </p:titleStyle>
    <p:bodyStyle>
      <a:lvl1pPr marL="342900" indent="-342900" algn="l" defTabSz="914400" rtl="0" eaLnBrk="1" latinLnBrk="0" hangingPunct="1">
        <a:lnSpc>
          <a:spcPts val="2900"/>
        </a:lnSpc>
        <a:spcBef>
          <a:spcPct val="20000"/>
        </a:spcBef>
        <a:buSzPct val="93000"/>
        <a:buFont typeface="Verdana" pitchFamily="34" charset="0"/>
        <a:buChar char="●"/>
        <a:defRPr sz="2000" kern="1200">
          <a:solidFill>
            <a:schemeClr val="bg1"/>
          </a:solidFill>
          <a:latin typeface="Verdana" pitchFamily="34" charset="0"/>
          <a:ea typeface="Verdana" pitchFamily="34" charset="0"/>
          <a:cs typeface="Verdana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bg1"/>
          </a:solidFill>
          <a:latin typeface="Verdana" pitchFamily="34" charset="0"/>
          <a:ea typeface="Verdana" pitchFamily="34" charset="0"/>
          <a:cs typeface="Verdana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bg1"/>
          </a:solidFill>
          <a:latin typeface="Verdana" pitchFamily="34" charset="0"/>
          <a:ea typeface="Verdana" pitchFamily="34" charset="0"/>
          <a:cs typeface="Verdana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bg1"/>
          </a:solidFill>
          <a:latin typeface="Verdana" pitchFamily="34" charset="0"/>
          <a:ea typeface="Verdana" pitchFamily="34" charset="0"/>
          <a:cs typeface="Verdana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bg1"/>
          </a:solidFill>
          <a:latin typeface="Verdana" pitchFamily="34" charset="0"/>
          <a:ea typeface="Verdana" pitchFamily="34" charset="0"/>
          <a:cs typeface="Verdana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hyperlink" Target="https://www.youtube.com/watch?v=T8o4MHfLJOM&amp;t=2s" TargetMode="External"/><Relationship Id="rId1" Type="http://schemas.openxmlformats.org/officeDocument/2006/relationships/slideLayout" Target="../slideLayouts/slideLayout1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slideLayout" Target="../slideLayouts/slideLayout15.xml"/><Relationship Id="rId1" Type="http://schemas.openxmlformats.org/officeDocument/2006/relationships/video" Target="https://www.youtube.com/embed/la2OYZBK5zw?start=22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kooperativt.com/" TargetMode="External"/><Relationship Id="rId2" Type="http://schemas.openxmlformats.org/officeDocument/2006/relationships/hyperlink" Target="https://kooperativt.com/2020/04/26/kooperativt-larande-och-distansundervisning/#more-24927" TargetMode="External"/><Relationship Id="rId1" Type="http://schemas.openxmlformats.org/officeDocument/2006/relationships/slideLayout" Target="../slideLayouts/slideLayout16.xml"/><Relationship Id="rId5" Type="http://schemas.openxmlformats.org/officeDocument/2006/relationships/hyperlink" Target="http://www.hjarnfonden.se/" TargetMode="External"/><Relationship Id="rId4" Type="http://schemas.openxmlformats.org/officeDocument/2006/relationships/hyperlink" Target="http://www.padlet.com/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gif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ubrik 1"/>
          <p:cNvSpPr txBox="1">
            <a:spLocks/>
          </p:cNvSpPr>
          <p:nvPr/>
        </p:nvSpPr>
        <p:spPr>
          <a:xfrm>
            <a:off x="767408" y="1052736"/>
            <a:ext cx="9134400" cy="2232248"/>
          </a:xfrm>
          <a:prstGeom prst="rect">
            <a:avLst/>
          </a:prstGeom>
        </p:spPr>
        <p:txBody>
          <a:bodyPr vert="horz" lIns="72000" tIns="36000" rIns="72000" bIns="36000" rtlCol="0" anchor="ctr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b="0" kern="120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pPr algn="ctr"/>
            <a:endParaRPr lang="sv-SE" dirty="0" smtClean="0"/>
          </a:p>
          <a:p>
            <a:pPr algn="ctr"/>
            <a:r>
              <a:rPr lang="sv-SE" dirty="0"/>
              <a:t>INTERAKTIVT ARBETSSÄTT</a:t>
            </a:r>
            <a:br>
              <a:rPr lang="sv-SE" dirty="0"/>
            </a:br>
            <a:r>
              <a:rPr lang="sv-SE" dirty="0"/>
              <a:t>ONLINE </a:t>
            </a:r>
            <a:endParaRPr lang="sv-SE" dirty="0" smtClean="0"/>
          </a:p>
          <a:p>
            <a:pPr algn="ctr"/>
            <a:endParaRPr lang="sv-SE" dirty="0" smtClean="0"/>
          </a:p>
        </p:txBody>
      </p:sp>
      <p:sp>
        <p:nvSpPr>
          <p:cNvPr id="7" name="Rubrik 1"/>
          <p:cNvSpPr txBox="1">
            <a:spLocks/>
          </p:cNvSpPr>
          <p:nvPr/>
        </p:nvSpPr>
        <p:spPr>
          <a:xfrm>
            <a:off x="5015880" y="5085184"/>
            <a:ext cx="6696744" cy="1443672"/>
          </a:xfrm>
          <a:prstGeom prst="rect">
            <a:avLst/>
          </a:prstGeom>
        </p:spPr>
        <p:txBody>
          <a:bodyPr vert="horz" lIns="72000" tIns="36000" rIns="72000" bIns="36000" rtlCol="0" anchor="ctr" anchorCtr="0">
            <a:normAutofit fontScale="925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b="0" kern="120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pPr algn="ctr"/>
            <a:r>
              <a:rPr lang="sv-SE" dirty="0" smtClean="0"/>
              <a:t>Av Linnéa Skogqvist-K</a:t>
            </a:r>
          </a:p>
          <a:p>
            <a:pPr algn="ctr"/>
            <a:endParaRPr lang="sv-SE" sz="2400" dirty="0" smtClean="0"/>
          </a:p>
          <a:p>
            <a:pPr algn="ctr"/>
            <a:r>
              <a:rPr lang="sv-SE" sz="2400" dirty="0" smtClean="0"/>
              <a:t>Med inspiration från Kooperativt Lärande, KL.</a:t>
            </a:r>
          </a:p>
          <a:p>
            <a:pPr algn="ctr"/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551382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010400" y="980728"/>
            <a:ext cx="9134400" cy="2186014"/>
          </a:xfrm>
        </p:spPr>
        <p:txBody>
          <a:bodyPr>
            <a:normAutofit fontScale="90000"/>
          </a:bodyPr>
          <a:lstStyle/>
          <a:p>
            <a:pPr algn="ctr"/>
            <a:r>
              <a:rPr lang="sv-SE" dirty="0" smtClean="0"/>
              <a:t>INTERAKTIVT ARBETSSÄTT</a:t>
            </a:r>
            <a:br>
              <a:rPr lang="sv-SE" dirty="0" smtClean="0"/>
            </a:br>
            <a:r>
              <a:rPr lang="sv-SE" dirty="0" smtClean="0"/>
              <a:t>ONLINE</a:t>
            </a:r>
            <a:br>
              <a:rPr lang="sv-SE" dirty="0" smtClean="0"/>
            </a:br>
            <a:r>
              <a:rPr lang="sv-SE" dirty="0" smtClean="0"/>
              <a:t/>
            </a:r>
            <a:br>
              <a:rPr lang="sv-SE" dirty="0" smtClean="0"/>
            </a:br>
            <a:r>
              <a:rPr lang="sv-SE" dirty="0" smtClean="0"/>
              <a:t>eller  </a:t>
            </a:r>
            <a:br>
              <a:rPr lang="sv-SE" dirty="0" smtClean="0"/>
            </a:br>
            <a:r>
              <a:rPr lang="sv-SE" dirty="0" smtClean="0"/>
              <a:t>STUDENTAKTIVERANDE ARBETSSÄTT</a:t>
            </a:r>
            <a:br>
              <a:rPr lang="sv-SE" dirty="0" smtClean="0"/>
            </a:b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343472" y="3573016"/>
            <a:ext cx="9361040" cy="1600694"/>
          </a:xfrm>
          <a:ln w="98425">
            <a:solidFill>
              <a:schemeClr val="bg1"/>
            </a:solidFill>
          </a:ln>
          <a:effectLst>
            <a:innerShdw blurRad="114300">
              <a:prstClr val="black"/>
            </a:innerShdw>
          </a:effectLst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sv-SE" dirty="0" smtClean="0"/>
          </a:p>
          <a:p>
            <a:pPr marL="0" indent="0">
              <a:buNone/>
            </a:pPr>
            <a:r>
              <a:rPr lang="sv-SE" dirty="0" smtClean="0"/>
              <a:t>Ökad interaktion </a:t>
            </a:r>
            <a:r>
              <a:rPr lang="sv-SE" dirty="0"/>
              <a:t>med </a:t>
            </a:r>
            <a:r>
              <a:rPr lang="sv-SE" dirty="0" smtClean="0"/>
              <a:t>studenterna och mellan studenterna</a:t>
            </a:r>
          </a:p>
          <a:p>
            <a:pPr marL="0" indent="0" algn="ctr">
              <a:buNone/>
            </a:pPr>
            <a:r>
              <a:rPr lang="sv-SE" dirty="0" smtClean="0"/>
              <a:t> </a:t>
            </a:r>
            <a:r>
              <a:rPr lang="sv-SE" dirty="0"/>
              <a:t>för </a:t>
            </a:r>
            <a:r>
              <a:rPr lang="sv-SE" dirty="0" smtClean="0"/>
              <a:t>fördjupa förståelse. </a:t>
            </a:r>
            <a:endParaRPr lang="sv-SE" dirty="0"/>
          </a:p>
          <a:p>
            <a:pPr marL="0" indent="0">
              <a:buNone/>
            </a:pPr>
            <a:endParaRPr lang="sv-SE" dirty="0" smtClean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1E1DB-CADF-44DC-8907-0BB03C5E0762}" type="datetime1">
              <a:rPr lang="sv-SE" smtClean="0"/>
              <a:t>2020-05-13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dirty="0" smtClean="0"/>
              <a:t>Linnéa Skogqvist-K, Institutionen för Svenska och flerspråkighet</a:t>
            </a:r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57318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551384" y="476672"/>
            <a:ext cx="9134400" cy="576064"/>
          </a:xfrm>
        </p:spPr>
        <p:txBody>
          <a:bodyPr/>
          <a:lstStyle/>
          <a:p>
            <a:pPr algn="ctr"/>
            <a:r>
              <a:rPr lang="sv-SE" dirty="0" smtClean="0"/>
              <a:t>Praktiska tips!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844234" y="1829137"/>
            <a:ext cx="9134400" cy="3214800"/>
          </a:xfrm>
        </p:spPr>
        <p:txBody>
          <a:bodyPr/>
          <a:lstStyle/>
          <a:p>
            <a:r>
              <a:rPr lang="sv-SE" dirty="0"/>
              <a:t>Datorbord</a:t>
            </a:r>
          </a:p>
          <a:p>
            <a:r>
              <a:rPr lang="sv-SE" dirty="0" smtClean="0"/>
              <a:t>Ögonkontakt</a:t>
            </a:r>
          </a:p>
          <a:p>
            <a:r>
              <a:rPr lang="sv-SE" dirty="0" smtClean="0"/>
              <a:t>Ljussättning</a:t>
            </a:r>
          </a:p>
          <a:p>
            <a:r>
              <a:rPr lang="sv-SE" dirty="0" smtClean="0"/>
              <a:t>Pauser 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8765A-BBE9-4D8F-B450-6005D3B2BD25}" type="datetime1">
              <a:rPr lang="sv-SE" smtClean="0"/>
              <a:t>2020-05-13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Linnéa Skogqvist-K, Institutionen för Svenska och flerspråkighet</a:t>
            </a:r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3</a:t>
            </a:fld>
            <a:endParaRPr lang="sv-SE"/>
          </a:p>
        </p:txBody>
      </p:sp>
      <p:pic>
        <p:nvPicPr>
          <p:cNvPr id="7" name="Bildobjekt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7107" y="1303850"/>
            <a:ext cx="5326386" cy="2996092"/>
          </a:xfrm>
          <a:prstGeom prst="rect">
            <a:avLst/>
          </a:prstGeom>
        </p:spPr>
      </p:pic>
      <p:pic>
        <p:nvPicPr>
          <p:cNvPr id="8" name="Bildobjekt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3584" y="1077805"/>
            <a:ext cx="5728244" cy="3222137"/>
          </a:xfrm>
          <a:prstGeom prst="rect">
            <a:avLst/>
          </a:prstGeom>
        </p:spPr>
      </p:pic>
      <p:pic>
        <p:nvPicPr>
          <p:cNvPr id="9" name="Bildobjekt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7106" y="1088073"/>
            <a:ext cx="5754555" cy="3236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0595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9D225-82DB-4CA3-A760-D26D48D5795A}" type="datetime1">
              <a:rPr lang="sv-SE" smtClean="0"/>
              <a:t>2020-05-13</a:t>
            </a:fld>
            <a:endParaRPr 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Linnéa Skogqvist-K, Institutionen för Svenska och flerspråkighet</a:t>
            </a:r>
            <a:endParaRPr lang="sv-SE"/>
          </a:p>
        </p:txBody>
      </p:sp>
      <p:sp>
        <p:nvSpPr>
          <p:cNvPr id="4" name="Rektangel 3"/>
          <p:cNvSpPr/>
          <p:nvPr/>
        </p:nvSpPr>
        <p:spPr>
          <a:xfrm>
            <a:off x="2135560" y="1484784"/>
            <a:ext cx="8122024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v-SE" sz="3200" b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Kooperativt </a:t>
            </a:r>
            <a:r>
              <a:rPr lang="sv-SE" sz="3200" b="1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Lärande </a:t>
            </a:r>
          </a:p>
          <a:p>
            <a:endParaRPr lang="sv-SE" sz="3200" b="1" dirty="0" smtClean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algn="ctr"/>
            <a:r>
              <a:rPr lang="sv-SE" sz="28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Pedagogiskt förhållningssätt</a:t>
            </a:r>
          </a:p>
          <a:p>
            <a:pPr algn="ctr"/>
            <a:endParaRPr lang="sv-SE" sz="2800" dirty="0" smtClean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algn="ctr"/>
            <a:r>
              <a:rPr lang="sv-SE" sz="28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med</a:t>
            </a:r>
            <a:endParaRPr lang="sv-SE" sz="28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</a:endParaRPr>
          </a:p>
          <a:p>
            <a:endParaRPr lang="sv-SE" sz="2800" dirty="0" smtClean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algn="ctr"/>
            <a:r>
              <a:rPr lang="sv-SE" sz="28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 kommunikation </a:t>
            </a:r>
            <a:r>
              <a:rPr lang="sv-SE" sz="28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och samarbete i fokus</a:t>
            </a:r>
            <a:r>
              <a:rPr lang="sv-SE" sz="32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. </a:t>
            </a:r>
            <a:endParaRPr lang="sv-SE" sz="3200" dirty="0">
              <a:solidFill>
                <a:schemeClr val="bg1"/>
              </a:solidFill>
            </a:endParaRPr>
          </a:p>
        </p:txBody>
      </p:sp>
      <p:pic>
        <p:nvPicPr>
          <p:cNvPr id="5" name="Bildobjekt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0446" y="1036705"/>
            <a:ext cx="2050228" cy="2952328"/>
          </a:xfrm>
          <a:prstGeom prst="rect">
            <a:avLst/>
          </a:prstGeom>
        </p:spPr>
      </p:pic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64777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67408" y="468588"/>
            <a:ext cx="9134400" cy="795600"/>
          </a:xfrm>
        </p:spPr>
        <p:txBody>
          <a:bodyPr/>
          <a:lstStyle/>
          <a:p>
            <a:r>
              <a:rPr lang="sv-SE" dirty="0" smtClean="0"/>
              <a:t>Planering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738230" y="1412776"/>
            <a:ext cx="9441530" cy="4006888"/>
          </a:xfrm>
        </p:spPr>
        <p:txBody>
          <a:bodyPr>
            <a:normAutofit/>
          </a:bodyPr>
          <a:lstStyle/>
          <a:p>
            <a:r>
              <a:rPr lang="sv-SE" dirty="0" smtClean="0"/>
              <a:t>Basgrupp</a:t>
            </a:r>
          </a:p>
          <a:p>
            <a:r>
              <a:rPr lang="sv-SE" dirty="0" smtClean="0"/>
              <a:t>Intervjun</a:t>
            </a:r>
            <a:endParaRPr lang="sv-SE" dirty="0"/>
          </a:p>
          <a:p>
            <a:r>
              <a:rPr lang="sv-SE" dirty="0" smtClean="0"/>
              <a:t>EPA</a:t>
            </a:r>
          </a:p>
          <a:p>
            <a:r>
              <a:rPr lang="sv-SE" dirty="0" smtClean="0"/>
              <a:t>Berättaren</a:t>
            </a:r>
          </a:p>
          <a:p>
            <a:r>
              <a:rPr lang="sv-SE" dirty="0" smtClean="0"/>
              <a:t>Rollkort</a:t>
            </a:r>
            <a:r>
              <a:rPr lang="sv-SE" dirty="0" smtClean="0"/>
              <a:t>, för strukturerat grupparbete    </a:t>
            </a:r>
          </a:p>
          <a:p>
            <a:pPr marL="0" indent="0">
              <a:buNone/>
            </a:pPr>
            <a:r>
              <a:rPr lang="sv-SE" dirty="0" smtClean="0"/>
              <a:t>      </a:t>
            </a:r>
            <a:endParaRPr lang="sv-SE" dirty="0"/>
          </a:p>
          <a:p>
            <a:pPr marL="0" indent="0" algn="ctr">
              <a:buNone/>
            </a:pPr>
            <a:r>
              <a:rPr lang="sv-SE" dirty="0" smtClean="0"/>
              <a:t>Allt sker med ert deltagande!</a:t>
            </a:r>
          </a:p>
          <a:p>
            <a:endParaRPr lang="sv-SE" dirty="0" smtClean="0"/>
          </a:p>
          <a:p>
            <a:endParaRPr lang="sv-SE" dirty="0"/>
          </a:p>
          <a:p>
            <a:endParaRPr lang="sv-SE" dirty="0" smtClean="0"/>
          </a:p>
          <a:p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C622D-4B72-4CD7-B580-1584030DD276}" type="datetime1">
              <a:rPr lang="sv-SE" smtClean="0"/>
              <a:t>2020-05-13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dirty="0" smtClean="0"/>
              <a:t>Linnéa Skogqvist-K, Institutionen för Svenska och flerspråkighet</a:t>
            </a:r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54104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A1A19-7691-46CE-BADF-3C90AA47C612}" type="datetime1">
              <a:rPr lang="sv-SE" smtClean="0"/>
              <a:t>2020-05-13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Linnéa Skogqvist-K, Institutionen för Svenska och flerspråkighet</a:t>
            </a:r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6</a:t>
            </a:fld>
            <a:endParaRPr lang="sv-SE"/>
          </a:p>
        </p:txBody>
      </p:sp>
      <p:sp>
        <p:nvSpPr>
          <p:cNvPr id="7" name="Rubrik 6"/>
          <p:cNvSpPr txBox="1">
            <a:spLocks noGrp="1"/>
          </p:cNvSpPr>
          <p:nvPr>
            <p:ph type="title"/>
          </p:nvPr>
        </p:nvSpPr>
        <p:spPr>
          <a:xfrm>
            <a:off x="839416" y="836712"/>
            <a:ext cx="9134400" cy="7956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2800" b="1" dirty="0" smtClean="0">
                <a:solidFill>
                  <a:schemeClr val="bg1"/>
                </a:solidFill>
              </a:rPr>
              <a:t>SKAPA TRYGGHET I GRUPP</a:t>
            </a:r>
            <a:endParaRPr lang="sv-SE" sz="2800" b="1" dirty="0">
              <a:solidFill>
                <a:schemeClr val="bg1"/>
              </a:solidFill>
            </a:endParaRPr>
          </a:p>
        </p:txBody>
      </p:sp>
      <p:pic>
        <p:nvPicPr>
          <p:cNvPr id="12" name="Platshållare för innehåll 11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382" t="1" r="31376" b="-474"/>
          <a:stretch/>
        </p:blipFill>
        <p:spPr>
          <a:xfrm>
            <a:off x="3935760" y="1844824"/>
            <a:ext cx="2592288" cy="3400406"/>
          </a:xfrm>
        </p:spPr>
      </p:pic>
    </p:spTree>
    <p:extLst>
      <p:ext uri="{BB962C8B-B14F-4D97-AF65-F5344CB8AC3E}">
        <p14:creationId xmlns:p14="http://schemas.microsoft.com/office/powerpoint/2010/main" val="1571673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B8FF3-1C18-4C31-ACFA-29BE90E23A1D}" type="datetime1">
              <a:rPr lang="sv-SE" smtClean="0"/>
              <a:t>2020-05-13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Linnéa Skogqvist-K, Institutionen för Svenska och flerspråkighet</a:t>
            </a:r>
            <a:endParaRPr lang="sv-SE" dirty="0"/>
          </a:p>
        </p:txBody>
      </p:sp>
      <p:sp>
        <p:nvSpPr>
          <p:cNvPr id="2" name="Platshållare för bild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7</a:t>
            </a:fld>
            <a:endParaRPr lang="sv-SE"/>
          </a:p>
        </p:txBody>
      </p:sp>
      <p:sp>
        <p:nvSpPr>
          <p:cNvPr id="8" name="Textruta 2"/>
          <p:cNvSpPr txBox="1">
            <a:spLocks noChangeArrowheads="1"/>
          </p:cNvSpPr>
          <p:nvPr/>
        </p:nvSpPr>
        <p:spPr bwMode="auto">
          <a:xfrm>
            <a:off x="2608709" y="4544077"/>
            <a:ext cx="5544616" cy="1359821"/>
          </a:xfrm>
          <a:prstGeom prst="rect">
            <a:avLst/>
          </a:prstGeom>
          <a:ln w="28575"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vert="horz" wrap="square" lIns="91440" tIns="45720" rIns="91440" bIns="45720" anchor="t" anchorCtr="0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sv-SE" u="sng" dirty="0" smtClean="0">
                <a:effectLst/>
                <a:latin typeface="Berlin Sans FB" panose="020E0602020502020306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Fortsättning på Intervjun</a:t>
            </a:r>
            <a:endParaRPr lang="sv-SE" u="sng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lvl="0" indent="-285750">
              <a:lnSpc>
                <a:spcPct val="107000"/>
              </a:lnSpc>
              <a:spcAft>
                <a:spcPts val="0"/>
              </a:spcAft>
              <a:buFontTx/>
              <a:buChar char="-"/>
            </a:pPr>
            <a:r>
              <a:rPr lang="sv-SE" sz="1600" dirty="0" smtClean="0">
                <a:effectLst/>
                <a:latin typeface="Berlin Sans FB" panose="020E0602020502020306" pitchFamily="34" charset="0"/>
                <a:ea typeface="Calibri" panose="020F0502020204030204" pitchFamily="34" charset="0"/>
                <a:cs typeface="Arial" panose="020B0604020202020204" pitchFamily="34" charset="0"/>
              </a:rPr>
              <a:t>Dela in i större grupper.</a:t>
            </a:r>
          </a:p>
          <a:p>
            <a:pPr marL="285750" lvl="0" indent="-285750">
              <a:lnSpc>
                <a:spcPct val="107000"/>
              </a:lnSpc>
              <a:spcAft>
                <a:spcPts val="0"/>
              </a:spcAft>
              <a:buFontTx/>
              <a:buChar char="-"/>
            </a:pPr>
            <a:r>
              <a:rPr lang="sv-SE" sz="1600" dirty="0" smtClean="0">
                <a:latin typeface="Berlin Sans FB" panose="020E0602020502020306" pitchFamily="34" charset="0"/>
                <a:ea typeface="Calibri" panose="020F0502020204030204" pitchFamily="34" charset="0"/>
                <a:cs typeface="Arial" panose="020B0604020202020204" pitchFamily="34" charset="0"/>
              </a:rPr>
              <a:t>Presentation i bokstavsordning.</a:t>
            </a:r>
          </a:p>
          <a:p>
            <a:pPr marL="285750" lvl="0" indent="-285750">
              <a:lnSpc>
                <a:spcPct val="107000"/>
              </a:lnSpc>
              <a:spcAft>
                <a:spcPts val="0"/>
              </a:spcAft>
              <a:buFontTx/>
              <a:buChar char="-"/>
            </a:pPr>
            <a:r>
              <a:rPr lang="sv-SE" sz="1600" dirty="0" smtClean="0">
                <a:latin typeface="Berlin Sans FB" panose="020E0602020502020306" pitchFamily="34" charset="0"/>
                <a:ea typeface="Calibri" panose="020F0502020204030204" pitchFamily="34" charset="0"/>
                <a:cs typeface="Arial" panose="020B0604020202020204" pitchFamily="34" charset="0"/>
              </a:rPr>
              <a:t>Berätta namn och om favoritprogram/bok</a:t>
            </a:r>
            <a:endParaRPr lang="sv-SE" sz="1600" dirty="0" smtClean="0">
              <a:latin typeface="Berlin Sans FB" panose="020E0602020502020306" pitchFamily="34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sv-SE" sz="2000" dirty="0">
                <a:effectLst/>
                <a:latin typeface="Berlin Sans FB" panose="020E0602020502020306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sv-SE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ruta 2"/>
          <p:cNvSpPr txBox="1">
            <a:spLocks noChangeArrowheads="1"/>
          </p:cNvSpPr>
          <p:nvPr/>
        </p:nvSpPr>
        <p:spPr bwMode="auto">
          <a:xfrm>
            <a:off x="2952142" y="230096"/>
            <a:ext cx="4857750" cy="4189730"/>
          </a:xfrm>
          <a:prstGeom prst="rect">
            <a:avLst/>
          </a:prstGeom>
          <a:ln w="28575"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vert="horz" wrap="square" lIns="91440" tIns="45720" rIns="91440" bIns="45720" anchor="t" anchorCtr="0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sv-SE" sz="3600" dirty="0" smtClean="0">
                <a:effectLst/>
                <a:latin typeface="Berlin Sans FB" panose="020E0602020502020306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INTERVJUN</a:t>
            </a:r>
            <a:endParaRPr lang="sv-SE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07000"/>
              </a:lnSpc>
              <a:spcAft>
                <a:spcPts val="0"/>
              </a:spcAft>
            </a:pPr>
            <a:r>
              <a:rPr lang="sv-SE" sz="2000" dirty="0">
                <a:effectLst/>
                <a:latin typeface="Berlin Sans FB" panose="020E0602020502020306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         </a:t>
            </a:r>
            <a:endParaRPr lang="sv-SE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07000"/>
              </a:lnSpc>
              <a:spcAft>
                <a:spcPts val="0"/>
              </a:spcAft>
            </a:pPr>
            <a:r>
              <a:rPr lang="sv-SE" sz="2000" dirty="0">
                <a:effectLst/>
                <a:latin typeface="Berlin Sans FB" panose="020E0602020502020306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sv-SE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Arial" panose="020B0604020202020204" pitchFamily="34" charset="0"/>
              <a:buChar char="-"/>
            </a:pPr>
            <a:endParaRPr lang="sv-SE" sz="2000" dirty="0" smtClean="0">
              <a:effectLst/>
              <a:latin typeface="Berlin Sans FB" panose="020E0602020502020306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Arial" panose="020B0604020202020204" pitchFamily="34" charset="0"/>
              <a:buChar char="-"/>
            </a:pPr>
            <a:r>
              <a:rPr lang="sv-SE" sz="2000" dirty="0" smtClean="0">
                <a:effectLst/>
                <a:latin typeface="Berlin Sans FB" panose="020E0602020502020306" pitchFamily="34" charset="0"/>
                <a:ea typeface="Calibri" panose="020F0502020204030204" pitchFamily="34" charset="0"/>
                <a:cs typeface="Arial" panose="020B0604020202020204" pitchFamily="34" charset="0"/>
              </a:rPr>
              <a:t>Ställ </a:t>
            </a:r>
            <a:r>
              <a:rPr lang="sv-SE" sz="2000" dirty="0">
                <a:effectLst/>
                <a:latin typeface="Berlin Sans FB" panose="020E0602020502020306" pitchFamily="34" charset="0"/>
                <a:ea typeface="Calibri" panose="020F0502020204030204" pitchFamily="34" charset="0"/>
                <a:cs typeface="Arial" panose="020B0604020202020204" pitchFamily="34" charset="0"/>
              </a:rPr>
              <a:t>era frågor. </a:t>
            </a:r>
            <a:endParaRPr lang="sv-SE" sz="2000" dirty="0" smtClean="0">
              <a:effectLst/>
              <a:latin typeface="Berlin Sans FB" panose="020E0602020502020306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Arial" panose="020B0604020202020204" pitchFamily="34" charset="0"/>
              <a:buChar char="-"/>
            </a:pPr>
            <a:r>
              <a:rPr lang="sv-SE" sz="2000" dirty="0" smtClean="0">
                <a:effectLst/>
                <a:latin typeface="Berlin Sans FB" panose="020E0602020502020306" pitchFamily="34" charset="0"/>
                <a:ea typeface="Calibri" panose="020F0502020204030204" pitchFamily="34" charset="0"/>
                <a:cs typeface="Arial" panose="020B0604020202020204" pitchFamily="34" charset="0"/>
              </a:rPr>
              <a:t>Tidsbegränsning 1 min.</a:t>
            </a:r>
            <a:endParaRPr lang="sv-SE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v-SE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sv-SE" sz="1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v-SE" sz="1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Vad heter du?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v-SE" sz="1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Vilken är din favoritplats?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v-SE" sz="1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Vilket var ditt favoritprogram/bok när du var liten?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sv-SE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sv-SE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sv-SE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sv-SE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sv-SE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pic>
        <p:nvPicPr>
          <p:cNvPr id="9" name="Picture 3" descr="image004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08209" y="764704"/>
            <a:ext cx="1745615" cy="863600"/>
          </a:xfrm>
          <a:prstGeom prst="rect">
            <a:avLst/>
          </a:prstGeom>
          <a:noFill/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97389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BC69D-0DBE-4C79-B261-448818818F4F}" type="datetime1">
              <a:rPr lang="sv-SE" smtClean="0"/>
              <a:t>2020-05-13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Linnéa Skogqvist-K, Institutionen för Svenska och flerspråkighet</a:t>
            </a:r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8</a:t>
            </a:fld>
            <a:endParaRPr lang="sv-SE"/>
          </a:p>
        </p:txBody>
      </p:sp>
      <p:pic>
        <p:nvPicPr>
          <p:cNvPr id="7" name="Platshållare för innehåll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1584" y="908720"/>
            <a:ext cx="5835598" cy="3888432"/>
          </a:xfrm>
        </p:spPr>
      </p:pic>
    </p:spTree>
    <p:extLst>
      <p:ext uri="{BB962C8B-B14F-4D97-AF65-F5344CB8AC3E}">
        <p14:creationId xmlns:p14="http://schemas.microsoft.com/office/powerpoint/2010/main" val="2447874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646111" y="307847"/>
            <a:ext cx="9404723" cy="1545401"/>
          </a:xfrm>
        </p:spPr>
        <p:txBody>
          <a:bodyPr>
            <a:normAutofit/>
          </a:bodyPr>
          <a:lstStyle/>
          <a:p>
            <a:pPr algn="ctr"/>
            <a:r>
              <a:rPr lang="sv-SE" sz="6000" b="1" dirty="0" smtClean="0"/>
              <a:t>HJÄRNAN</a:t>
            </a:r>
            <a:endParaRPr lang="sv-SE" sz="6000" b="1" dirty="0"/>
          </a:p>
        </p:txBody>
      </p:sp>
      <p:pic>
        <p:nvPicPr>
          <p:cNvPr id="7" name="Bildobjekt 6">
            <a:hlinkClick r:id="rId2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9276" y="1943100"/>
            <a:ext cx="4660080" cy="3333750"/>
          </a:xfrm>
          <a:prstGeom prst="rect">
            <a:avLst/>
          </a:prstGeom>
        </p:spPr>
      </p:pic>
      <p:cxnSp>
        <p:nvCxnSpPr>
          <p:cNvPr id="10" name="Rak pilkoppling 9"/>
          <p:cNvCxnSpPr/>
          <p:nvPr/>
        </p:nvCxnSpPr>
        <p:spPr>
          <a:xfrm>
            <a:off x="2733675" y="1943100"/>
            <a:ext cx="2152650" cy="101917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Rak pilkoppling 11"/>
          <p:cNvCxnSpPr/>
          <p:nvPr/>
        </p:nvCxnSpPr>
        <p:spPr>
          <a:xfrm flipH="1" flipV="1">
            <a:off x="7343775" y="4633118"/>
            <a:ext cx="685800" cy="92789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Rak pilkoppling 12"/>
          <p:cNvCxnSpPr/>
          <p:nvPr/>
        </p:nvCxnSpPr>
        <p:spPr>
          <a:xfrm flipH="1">
            <a:off x="7244940" y="2105818"/>
            <a:ext cx="1708560" cy="105172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Rak pilkoppling 13"/>
          <p:cNvCxnSpPr/>
          <p:nvPr/>
        </p:nvCxnSpPr>
        <p:spPr>
          <a:xfrm flipV="1">
            <a:off x="3345628" y="4391025"/>
            <a:ext cx="2419350" cy="140017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Rak pilkoppling 14"/>
          <p:cNvCxnSpPr>
            <a:stCxn id="29" idx="1"/>
          </p:cNvCxnSpPr>
          <p:nvPr/>
        </p:nvCxnSpPr>
        <p:spPr>
          <a:xfrm flipH="1">
            <a:off x="8029575" y="2781499"/>
            <a:ext cx="1516828" cy="78521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ruta 20"/>
          <p:cNvSpPr txBox="1"/>
          <p:nvPr/>
        </p:nvSpPr>
        <p:spPr>
          <a:xfrm>
            <a:off x="8571884" y="1691481"/>
            <a:ext cx="1714500" cy="414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sv-SE"/>
          </a:p>
        </p:txBody>
      </p:sp>
      <p:sp>
        <p:nvSpPr>
          <p:cNvPr id="24" name="textruta 23"/>
          <p:cNvSpPr txBox="1"/>
          <p:nvPr/>
        </p:nvSpPr>
        <p:spPr>
          <a:xfrm>
            <a:off x="723900" y="1133475"/>
            <a:ext cx="2428875" cy="557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sv-SE" dirty="0"/>
          </a:p>
        </p:txBody>
      </p:sp>
      <p:sp>
        <p:nvSpPr>
          <p:cNvPr id="25" name="textruta 24"/>
          <p:cNvSpPr txBox="1"/>
          <p:nvPr/>
        </p:nvSpPr>
        <p:spPr>
          <a:xfrm>
            <a:off x="876300" y="1285875"/>
            <a:ext cx="2428875" cy="557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sv-SE" dirty="0"/>
          </a:p>
        </p:txBody>
      </p:sp>
      <p:sp>
        <p:nvSpPr>
          <p:cNvPr id="26" name="textruta 25"/>
          <p:cNvSpPr txBox="1"/>
          <p:nvPr/>
        </p:nvSpPr>
        <p:spPr>
          <a:xfrm>
            <a:off x="1028700" y="1438275"/>
            <a:ext cx="2428875" cy="70788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sv-SE" sz="4000" dirty="0" smtClean="0"/>
              <a:t>Pannlob</a:t>
            </a:r>
            <a:endParaRPr lang="sv-SE" sz="4000" dirty="0"/>
          </a:p>
        </p:txBody>
      </p:sp>
      <p:sp>
        <p:nvSpPr>
          <p:cNvPr id="27" name="textruta 26"/>
          <p:cNvSpPr txBox="1"/>
          <p:nvPr/>
        </p:nvSpPr>
        <p:spPr>
          <a:xfrm>
            <a:off x="723900" y="5686425"/>
            <a:ext cx="2428875" cy="557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sv-SE" dirty="0"/>
          </a:p>
        </p:txBody>
      </p:sp>
      <p:sp>
        <p:nvSpPr>
          <p:cNvPr id="28" name="textruta 27"/>
          <p:cNvSpPr txBox="1"/>
          <p:nvPr/>
        </p:nvSpPr>
        <p:spPr>
          <a:xfrm>
            <a:off x="8029575" y="1309757"/>
            <a:ext cx="2428875" cy="70788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sv-SE" sz="4000" dirty="0" smtClean="0"/>
              <a:t>Hjässlob</a:t>
            </a:r>
            <a:endParaRPr lang="sv-SE" sz="4000" dirty="0"/>
          </a:p>
        </p:txBody>
      </p:sp>
      <p:sp>
        <p:nvSpPr>
          <p:cNvPr id="29" name="textruta 28"/>
          <p:cNvSpPr txBox="1"/>
          <p:nvPr/>
        </p:nvSpPr>
        <p:spPr>
          <a:xfrm>
            <a:off x="9546403" y="2427556"/>
            <a:ext cx="2428875" cy="70788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sv-SE" sz="4000" dirty="0" smtClean="0"/>
              <a:t>Nacklob</a:t>
            </a:r>
            <a:endParaRPr lang="sv-SE" sz="4000" dirty="0"/>
          </a:p>
        </p:txBody>
      </p:sp>
      <p:sp>
        <p:nvSpPr>
          <p:cNvPr id="30" name="textruta 29"/>
          <p:cNvSpPr txBox="1"/>
          <p:nvPr/>
        </p:nvSpPr>
        <p:spPr>
          <a:xfrm>
            <a:off x="7357446" y="5686425"/>
            <a:ext cx="2693388" cy="70788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sv-SE" sz="4000" dirty="0" smtClean="0"/>
              <a:t>Lillhjärnan</a:t>
            </a:r>
            <a:endParaRPr lang="sv-SE" sz="4000" dirty="0"/>
          </a:p>
        </p:txBody>
      </p:sp>
      <p:sp>
        <p:nvSpPr>
          <p:cNvPr id="31" name="textruta 30"/>
          <p:cNvSpPr txBox="1"/>
          <p:nvPr/>
        </p:nvSpPr>
        <p:spPr>
          <a:xfrm>
            <a:off x="545960" y="5384870"/>
            <a:ext cx="2759215" cy="70788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sv-SE" sz="4000" dirty="0"/>
              <a:t>T</a:t>
            </a:r>
            <a:r>
              <a:rPr lang="sv-SE" sz="4000" dirty="0" smtClean="0"/>
              <a:t>inninglob</a:t>
            </a:r>
            <a:endParaRPr lang="sv-SE" sz="4000" dirty="0"/>
          </a:p>
        </p:txBody>
      </p:sp>
      <p:sp>
        <p:nvSpPr>
          <p:cNvPr id="34" name="textruta 33"/>
          <p:cNvSpPr txBox="1"/>
          <p:nvPr/>
        </p:nvSpPr>
        <p:spPr>
          <a:xfrm>
            <a:off x="9244012" y="4042966"/>
            <a:ext cx="2428875" cy="70788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sv-SE" sz="2000" dirty="0" smtClean="0"/>
              <a:t>Hjärnbarken runtomkring</a:t>
            </a:r>
            <a:endParaRPr lang="sv-SE" sz="2000" dirty="0"/>
          </a:p>
        </p:txBody>
      </p:sp>
      <p:sp>
        <p:nvSpPr>
          <p:cNvPr id="35" name="textruta 34"/>
          <p:cNvSpPr txBox="1"/>
          <p:nvPr/>
        </p:nvSpPr>
        <p:spPr>
          <a:xfrm>
            <a:off x="567569" y="3810476"/>
            <a:ext cx="2428875" cy="101566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sv-SE" sz="2000" dirty="0" smtClean="0"/>
              <a:t>Hjärnbalken mellan </a:t>
            </a:r>
          </a:p>
          <a:p>
            <a:pPr algn="ctr"/>
            <a:r>
              <a:rPr lang="sv-SE" sz="2000" dirty="0" smtClean="0"/>
              <a:t>hjärnhalvorna</a:t>
            </a:r>
            <a:endParaRPr lang="sv-SE" sz="2000" dirty="0"/>
          </a:p>
        </p:txBody>
      </p:sp>
      <p:sp>
        <p:nvSpPr>
          <p:cNvPr id="37" name="Rektangel 36"/>
          <p:cNvSpPr/>
          <p:nvPr/>
        </p:nvSpPr>
        <p:spPr>
          <a:xfrm>
            <a:off x="9211697" y="6540779"/>
            <a:ext cx="298030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sz="1200" dirty="0">
                <a:ea typeface="Calibri" panose="020F0502020204030204" pitchFamily="34" charset="0"/>
                <a:cs typeface="Times New Roman" panose="02020603050405020304" pitchFamily="18" charset="0"/>
              </a:rPr>
              <a:t> linneasretorik.se    Retorik-rätt för </a:t>
            </a:r>
            <a:r>
              <a:rPr lang="sv-SE" sz="12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alla!</a:t>
            </a:r>
            <a:endParaRPr lang="sv-SE" sz="1200" dirty="0"/>
          </a:p>
        </p:txBody>
      </p:sp>
      <p:sp>
        <p:nvSpPr>
          <p:cNvPr id="3" name="Rektangel 2"/>
          <p:cNvSpPr/>
          <p:nvPr/>
        </p:nvSpPr>
        <p:spPr>
          <a:xfrm>
            <a:off x="654816" y="6411531"/>
            <a:ext cx="595554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u="sng" dirty="0">
                <a:solidFill>
                  <a:srgbClr val="0563C1"/>
                </a:solidFill>
                <a:latin typeface="Arial" panose="020B0604020202020204" pitchFamily="34" charset="0"/>
                <a:ea typeface="Calibri" panose="020F0502020204030204" pitchFamily="34" charset="0"/>
                <a:hlinkClick r:id="rId2"/>
              </a:rPr>
              <a:t>https://www.youtube.com/watch?v=T8o4MHfLJOM&amp;t=2s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D1247-0837-4B72-B229-ED248D41B227}" type="datetime1">
              <a:rPr lang="sv-SE" smtClean="0"/>
              <a:t>2020-05-13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Linnéa Skogqvist-K, Institutionen för Svenska och flerspråkighet</a:t>
            </a:r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9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37726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latshållare för innehåll 1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1848" y="1196752"/>
            <a:ext cx="5302703" cy="3977028"/>
          </a:xfrm>
        </p:spPr>
      </p:pic>
      <p:sp>
        <p:nvSpPr>
          <p:cNvPr id="5" name="Rektangel 4"/>
          <p:cNvSpPr/>
          <p:nvPr/>
        </p:nvSpPr>
        <p:spPr>
          <a:xfrm>
            <a:off x="9211697" y="6540779"/>
            <a:ext cx="298030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sz="1200" dirty="0">
                <a:ea typeface="Calibri" panose="020F0502020204030204" pitchFamily="34" charset="0"/>
                <a:cs typeface="Times New Roman" panose="02020603050405020304" pitchFamily="18" charset="0"/>
              </a:rPr>
              <a:t> linneasretorik.se    Retorik-rätt för </a:t>
            </a:r>
            <a:r>
              <a:rPr lang="sv-SE" sz="12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alla!</a:t>
            </a:r>
            <a:endParaRPr lang="sv-SE" sz="1200" dirty="0"/>
          </a:p>
        </p:txBody>
      </p:sp>
      <p:sp>
        <p:nvSpPr>
          <p:cNvPr id="6" name="Rubrik 5"/>
          <p:cNvSpPr>
            <a:spLocks noGrp="1"/>
          </p:cNvSpPr>
          <p:nvPr>
            <p:ph type="title"/>
          </p:nvPr>
        </p:nvSpPr>
        <p:spPr>
          <a:xfrm>
            <a:off x="1077471" y="129693"/>
            <a:ext cx="9134400" cy="795600"/>
          </a:xfrm>
        </p:spPr>
        <p:txBody>
          <a:bodyPr>
            <a:normAutofit fontScale="90000"/>
          </a:bodyPr>
          <a:lstStyle/>
          <a:p>
            <a:pPr algn="ctr"/>
            <a:r>
              <a:rPr lang="sv-SE" b="1" dirty="0" smtClean="0">
                <a:solidFill>
                  <a:schemeClr val="accent3"/>
                </a:solidFill>
              </a:rPr>
              <a:t/>
            </a:r>
            <a:br>
              <a:rPr lang="sv-SE" b="1" dirty="0" smtClean="0">
                <a:solidFill>
                  <a:schemeClr val="accent3"/>
                </a:solidFill>
              </a:rPr>
            </a:br>
            <a:r>
              <a:rPr lang="sv-SE" b="1" dirty="0" smtClean="0">
                <a:solidFill>
                  <a:schemeClr val="accent3"/>
                </a:solidFill>
              </a:rPr>
              <a:t>SYNAPS</a:t>
            </a:r>
            <a:endParaRPr lang="sv-SE" b="1" dirty="0">
              <a:solidFill>
                <a:schemeClr val="accent3"/>
              </a:solidFill>
            </a:endParaRPr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F227A-C845-466E-AB9C-53666654E524}" type="datetime1">
              <a:rPr lang="sv-SE" smtClean="0"/>
              <a:t>2020-05-13</a:t>
            </a:fld>
            <a:endParaRPr lang="sv-SE"/>
          </a:p>
        </p:txBody>
      </p:sp>
      <p:sp>
        <p:nvSpPr>
          <p:cNvPr id="7" name="Platshållare för sidfot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Linnéa Skogqvist-K, Institutionen för Svenska och flerspråkighet</a:t>
            </a:r>
            <a:endParaRPr lang="sv-SE"/>
          </a:p>
        </p:txBody>
      </p:sp>
      <p:sp>
        <p:nvSpPr>
          <p:cNvPr id="8" name="Platshållare för bildnumm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091429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983432" y="260648"/>
            <a:ext cx="9134400" cy="795600"/>
          </a:xfrm>
        </p:spPr>
        <p:txBody>
          <a:bodyPr>
            <a:normAutofit fontScale="90000"/>
          </a:bodyPr>
          <a:lstStyle/>
          <a:p>
            <a:pPr algn="ctr"/>
            <a:r>
              <a:rPr lang="sv-SE" sz="6000" b="1" dirty="0" smtClean="0"/>
              <a:t>HJÄRNAN OCH INLÄRNING</a:t>
            </a:r>
            <a:endParaRPr lang="sv-SE" sz="6000" b="1" dirty="0"/>
          </a:p>
        </p:txBody>
      </p:sp>
      <p:pic>
        <p:nvPicPr>
          <p:cNvPr id="4" name="Platshållare för innehåll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2245" y="2171277"/>
            <a:ext cx="4676774" cy="3781940"/>
          </a:xfrm>
        </p:spPr>
      </p:pic>
      <p:sp>
        <p:nvSpPr>
          <p:cNvPr id="8" name="Högerpil 7"/>
          <p:cNvSpPr/>
          <p:nvPr/>
        </p:nvSpPr>
        <p:spPr>
          <a:xfrm rot="20911347">
            <a:off x="965844" y="3955237"/>
            <a:ext cx="4492801" cy="956338"/>
          </a:xfrm>
          <a:prstGeom prst="rightArrow">
            <a:avLst>
              <a:gd name="adj1" fmla="val 50000"/>
              <a:gd name="adj2" fmla="val 128326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2400" dirty="0" err="1" smtClean="0">
                <a:solidFill>
                  <a:schemeClr val="tx1"/>
                </a:solidFill>
              </a:rPr>
              <a:t>Amygdala</a:t>
            </a:r>
            <a:endParaRPr lang="sv-SE" sz="2400" dirty="0">
              <a:solidFill>
                <a:schemeClr val="tx1"/>
              </a:solidFill>
            </a:endParaRPr>
          </a:p>
        </p:txBody>
      </p:sp>
      <p:sp>
        <p:nvSpPr>
          <p:cNvPr id="9" name="Högerpil 8"/>
          <p:cNvSpPr/>
          <p:nvPr/>
        </p:nvSpPr>
        <p:spPr>
          <a:xfrm rot="1339006" flipH="1">
            <a:off x="5716314" y="4635368"/>
            <a:ext cx="5372913" cy="956338"/>
          </a:xfrm>
          <a:prstGeom prst="rightArrow">
            <a:avLst>
              <a:gd name="adj1" fmla="val 50000"/>
              <a:gd name="adj2" fmla="val 12832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2400" dirty="0" smtClean="0">
                <a:solidFill>
                  <a:schemeClr val="tx1"/>
                </a:solidFill>
              </a:rPr>
              <a:t>Hippocampus</a:t>
            </a:r>
            <a:endParaRPr lang="sv-SE" sz="2400" dirty="0">
              <a:solidFill>
                <a:schemeClr val="tx1"/>
              </a:solidFill>
            </a:endParaRPr>
          </a:p>
        </p:txBody>
      </p:sp>
      <p:sp>
        <p:nvSpPr>
          <p:cNvPr id="11" name="Rektangel 10"/>
          <p:cNvSpPr/>
          <p:nvPr/>
        </p:nvSpPr>
        <p:spPr>
          <a:xfrm>
            <a:off x="9211697" y="6540779"/>
            <a:ext cx="298030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sz="1200" dirty="0">
                <a:ea typeface="Calibri" panose="020F0502020204030204" pitchFamily="34" charset="0"/>
                <a:cs typeface="Times New Roman" panose="02020603050405020304" pitchFamily="18" charset="0"/>
              </a:rPr>
              <a:t> linneasretorik.se    Retorik-rätt för </a:t>
            </a:r>
            <a:r>
              <a:rPr lang="sv-SE" sz="12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alla!</a:t>
            </a:r>
            <a:endParaRPr lang="sv-SE" sz="1200" dirty="0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AE5E5C-602D-4A91-979F-8A7121C49F11}" type="datetime1">
              <a:rPr lang="sv-SE" smtClean="0"/>
              <a:t>2020-05-13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Linnéa Skogqvist-K, Institutionen för Svenska och flerspråkighet</a:t>
            </a:r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11</a:t>
            </a:fld>
            <a:endParaRPr lang="sv-SE"/>
          </a:p>
        </p:txBody>
      </p:sp>
      <p:sp>
        <p:nvSpPr>
          <p:cNvPr id="6" name="Uttryckssymbol 5"/>
          <p:cNvSpPr/>
          <p:nvPr/>
        </p:nvSpPr>
        <p:spPr>
          <a:xfrm>
            <a:off x="3291501" y="3672991"/>
            <a:ext cx="864096" cy="714041"/>
          </a:xfrm>
          <a:prstGeom prst="smileyFac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890789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056000" y="548680"/>
            <a:ext cx="9134400" cy="795600"/>
          </a:xfrm>
        </p:spPr>
        <p:txBody>
          <a:bodyPr>
            <a:normAutofit fontScale="90000"/>
          </a:bodyPr>
          <a:lstStyle/>
          <a:p>
            <a:pPr algn="ctr"/>
            <a:r>
              <a:rPr lang="sv-SE" sz="6000" dirty="0" smtClean="0"/>
              <a:t>Vad minns du?</a:t>
            </a:r>
            <a:endParaRPr lang="sv-SE" sz="6000" b="1" dirty="0"/>
          </a:p>
        </p:txBody>
      </p:sp>
      <p:sp>
        <p:nvSpPr>
          <p:cNvPr id="3" name="Rektangel 2"/>
          <p:cNvSpPr/>
          <p:nvPr/>
        </p:nvSpPr>
        <p:spPr>
          <a:xfrm>
            <a:off x="7684449" y="6363091"/>
            <a:ext cx="43669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dirty="0">
                <a:ea typeface="Calibri" panose="020F0502020204030204" pitchFamily="34" charset="0"/>
                <a:cs typeface="Times New Roman" panose="02020603050405020304" pitchFamily="18" charset="0"/>
              </a:rPr>
              <a:t> linneasretorik.se    Retorik-rätt för alla!</a:t>
            </a:r>
            <a:endParaRPr lang="sv-SE" dirty="0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3E7DC9-9316-4F64-8841-59FCB3998C4D}" type="datetime1">
              <a:rPr lang="sv-SE" smtClean="0"/>
              <a:t>2020-05-13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Linnéa Skogqvist-K, Institutionen för Svenska och flerspråkighet</a:t>
            </a:r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12</a:t>
            </a:fld>
            <a:endParaRPr lang="sv-SE"/>
          </a:p>
        </p:txBody>
      </p:sp>
      <p:pic>
        <p:nvPicPr>
          <p:cNvPr id="8" name="Platshållare för innehåll 3" descr="https://kooperativtdotcom.files.wordpress.com/2016/05/berattaren450.jpg?w=450&amp;h=280&amp;crop=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1664" y="1647824"/>
            <a:ext cx="5428446" cy="386940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28269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2929110" y="3343645"/>
            <a:ext cx="7301781" cy="187220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sv-SE" sz="3600" b="1" i="1" dirty="0"/>
          </a:p>
          <a:p>
            <a:pPr marL="0" indent="0" algn="ctr">
              <a:buNone/>
            </a:pPr>
            <a:r>
              <a:rPr lang="sv-SE" sz="2300" b="1" i="1" dirty="0" err="1" smtClean="0"/>
              <a:t>Repetitio</a:t>
            </a:r>
            <a:r>
              <a:rPr lang="sv-SE" sz="2300" b="1" i="1" dirty="0" smtClean="0"/>
              <a:t> </a:t>
            </a:r>
            <a:r>
              <a:rPr lang="sv-SE" sz="2300" b="1" i="1" dirty="0"/>
              <a:t>est mater </a:t>
            </a:r>
            <a:r>
              <a:rPr lang="sv-SE" sz="2300" b="1" i="1" dirty="0" err="1"/>
              <a:t>studiorum</a:t>
            </a:r>
            <a:r>
              <a:rPr lang="sv-SE" sz="2300" dirty="0"/>
              <a:t> </a:t>
            </a:r>
            <a:r>
              <a:rPr lang="sv-SE" sz="4400" dirty="0" smtClean="0"/>
              <a:t> </a:t>
            </a:r>
          </a:p>
          <a:p>
            <a:pPr marL="0" indent="0" algn="ctr">
              <a:buNone/>
            </a:pPr>
            <a:r>
              <a:rPr lang="sv-SE" sz="2400" dirty="0" smtClean="0"/>
              <a:t>"</a:t>
            </a:r>
            <a:r>
              <a:rPr lang="sv-SE" sz="2400" dirty="0"/>
              <a:t>Upprepning </a:t>
            </a:r>
            <a:r>
              <a:rPr lang="sv-SE" sz="2400" dirty="0" smtClean="0"/>
              <a:t>är inlärningens moder</a:t>
            </a:r>
            <a:r>
              <a:rPr lang="sv-SE" sz="4400" dirty="0" smtClean="0"/>
              <a:t>”</a:t>
            </a:r>
          </a:p>
          <a:p>
            <a:pPr marL="0" indent="0" algn="ctr">
              <a:buNone/>
            </a:pPr>
            <a:endParaRPr lang="sv-SE" sz="4400" dirty="0"/>
          </a:p>
        </p:txBody>
      </p:sp>
      <p:pic>
        <p:nvPicPr>
          <p:cNvPr id="6" name="Bildobjekt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2545" y="559952"/>
            <a:ext cx="3473130" cy="2315420"/>
          </a:xfrm>
          <a:prstGeom prst="rect">
            <a:avLst/>
          </a:prstGeom>
        </p:spPr>
      </p:pic>
      <p:sp>
        <p:nvSpPr>
          <p:cNvPr id="7" name="Rektangel 6"/>
          <p:cNvSpPr/>
          <p:nvPr/>
        </p:nvSpPr>
        <p:spPr>
          <a:xfrm>
            <a:off x="7651792" y="6476999"/>
            <a:ext cx="43669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dirty="0">
                <a:ea typeface="Calibri" panose="020F0502020204030204" pitchFamily="34" charset="0"/>
                <a:cs typeface="Times New Roman" panose="02020603050405020304" pitchFamily="18" charset="0"/>
              </a:rPr>
              <a:t> linneasretorik.se    Retorik-rätt för alla!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17130-FA06-465E-90AC-9C6079290E8B}" type="datetime1">
              <a:rPr lang="sv-SE" smtClean="0"/>
              <a:t>2020-05-13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Linnéa Skogqvist-K, Institutionen för Svenska och flerspråkighet</a:t>
            </a:r>
            <a:endParaRPr lang="sv-SE"/>
          </a:p>
        </p:txBody>
      </p:sp>
      <p:sp>
        <p:nvSpPr>
          <p:cNvPr id="8" name="Platshållare för bildnumm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13</a:t>
            </a:fld>
            <a:endParaRPr lang="sv-SE"/>
          </a:p>
        </p:txBody>
      </p:sp>
      <p:sp>
        <p:nvSpPr>
          <p:cNvPr id="9" name="Uttryckssymbol 8"/>
          <p:cNvSpPr/>
          <p:nvPr/>
        </p:nvSpPr>
        <p:spPr>
          <a:xfrm>
            <a:off x="6580000" y="1725478"/>
            <a:ext cx="864096" cy="714041"/>
          </a:xfrm>
          <a:prstGeom prst="smileyFac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259618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C2EBC0-CB79-4013-BB76-4A2E7F716B4B}" type="datetime1">
              <a:rPr lang="sv-SE" smtClean="0"/>
              <a:t>2020-05-13</a:t>
            </a:fld>
            <a:endParaRPr 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Linnéa Skogqvist-K, Institutionen för Svenska och flerspråkighet</a:t>
            </a:r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14</a:t>
            </a:fld>
            <a:endParaRPr lang="sv-SE"/>
          </a:p>
        </p:txBody>
      </p:sp>
      <p:pic>
        <p:nvPicPr>
          <p:cNvPr id="6" name="Bildobjekt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377" y="620689"/>
            <a:ext cx="4318108" cy="2880320"/>
          </a:xfrm>
          <a:prstGeom prst="rect">
            <a:avLst/>
          </a:prstGeom>
        </p:spPr>
      </p:pic>
      <p:pic>
        <p:nvPicPr>
          <p:cNvPr id="7" name="Bildobjekt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9976" y="1539678"/>
            <a:ext cx="3888432" cy="3888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7138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37549-B0DD-4462-B1E0-FC3D71775C84}" type="datetime1">
              <a:rPr lang="sv-SE" smtClean="0"/>
              <a:t>2020-05-13</a:t>
            </a:fld>
            <a:endParaRPr 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Linnéa Skogqvist-K, Institutionen för Svenska och flerspråkighet</a:t>
            </a:r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15</a:t>
            </a:fld>
            <a:endParaRPr lang="sv-SE"/>
          </a:p>
        </p:txBody>
      </p:sp>
      <p:pic>
        <p:nvPicPr>
          <p:cNvPr id="5" name="Bildobjekt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571" y="476619"/>
            <a:ext cx="9142857" cy="5904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9997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77023-D597-440E-9D8F-0CA92BD70DCF}" type="datetime1">
              <a:rPr lang="sv-SE" smtClean="0"/>
              <a:t>2020-05-13</a:t>
            </a:fld>
            <a:endParaRPr 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Linnéa Skogqvist-K, Institutionen för Svenska och flerspråkighet</a:t>
            </a:r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16</a:t>
            </a:fld>
            <a:endParaRPr lang="sv-SE"/>
          </a:p>
        </p:txBody>
      </p:sp>
      <p:pic>
        <p:nvPicPr>
          <p:cNvPr id="6" name="Bildobjekt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571" y="486143"/>
            <a:ext cx="9142857" cy="5885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5095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41C1EF-1A99-428D-8B65-793112E0AA61}" type="datetime1">
              <a:rPr lang="sv-SE" smtClean="0"/>
              <a:t>2020-05-13</a:t>
            </a:fld>
            <a:endParaRPr 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Linnéa Skogqvist-K, Institutionen för Svenska och flerspråkighet</a:t>
            </a:r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17</a:t>
            </a:fld>
            <a:endParaRPr lang="sv-SE"/>
          </a:p>
        </p:txBody>
      </p:sp>
      <p:sp>
        <p:nvSpPr>
          <p:cNvPr id="6" name="Rektangel 5"/>
          <p:cNvSpPr/>
          <p:nvPr/>
        </p:nvSpPr>
        <p:spPr>
          <a:xfrm>
            <a:off x="479376" y="260648"/>
            <a:ext cx="11521280" cy="641015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noAutofit/>
          </a:bodyPr>
          <a:lstStyle/>
          <a:p>
            <a:pPr>
              <a:spcAft>
                <a:spcPts val="0"/>
              </a:spcAft>
            </a:pPr>
            <a:r>
              <a:rPr lang="sv-SE" sz="1400" b="1" u="sng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Roller för grupparbete:</a:t>
            </a:r>
            <a:endParaRPr lang="sv-SE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0"/>
              </a:spcAft>
              <a:buClr>
                <a:srgbClr val="000000"/>
              </a:buClr>
              <a:buSzPts val="1600"/>
              <a:tabLst>
                <a:tab pos="228600" algn="l"/>
              </a:tabLst>
            </a:pPr>
            <a:r>
              <a:rPr lang="sv-SE" sz="1400" b="1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 Sekreterare </a:t>
            </a:r>
            <a:r>
              <a:rPr lang="sv-SE" sz="1400" b="1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   </a:t>
            </a:r>
            <a:r>
              <a:rPr lang="sv-SE" sz="14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Antecknar det gruppen gör, skriver ner lösningar och tankar inför senare presentation.</a:t>
            </a:r>
            <a:endParaRPr lang="sv-SE" sz="12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>
              <a:spcAft>
                <a:spcPts val="0"/>
              </a:spcAft>
            </a:pPr>
            <a:r>
              <a:rPr lang="sv-SE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sv-SE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0"/>
              </a:spcAft>
              <a:buClr>
                <a:srgbClr val="000000"/>
              </a:buClr>
              <a:buSzPts val="1600"/>
              <a:tabLst>
                <a:tab pos="228600" algn="l"/>
              </a:tabLst>
            </a:pPr>
            <a:r>
              <a:rPr lang="sv-SE" sz="1400" b="1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Berättare </a:t>
            </a:r>
            <a:r>
              <a:rPr lang="sv-SE" sz="1400" b="1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sv-SE" sz="14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Läser uppgiftsfrågor och texter för gruppen och fokuserar på att alla förstår innehållet.</a:t>
            </a:r>
            <a:endParaRPr lang="sv-SE" sz="12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sv-SE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sv-SE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0"/>
              </a:spcAft>
              <a:buClr>
                <a:srgbClr val="000000"/>
              </a:buClr>
              <a:buSzPts val="1600"/>
              <a:tabLst>
                <a:tab pos="228600" algn="l"/>
              </a:tabLst>
            </a:pPr>
            <a:r>
              <a:rPr lang="sv-SE" sz="1400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sv-SE" sz="1400" b="1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Materialförvaltare </a:t>
            </a:r>
            <a:r>
              <a:rPr lang="sv-SE" sz="1400" b="1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sv-SE" sz="14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Ser till att gruppen har det material den behöver för att kunna genomföra uppgiften.</a:t>
            </a:r>
            <a:endParaRPr lang="sv-SE" sz="12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sv-SE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sv-SE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0"/>
              </a:spcAft>
              <a:buClr>
                <a:srgbClr val="000000"/>
              </a:buClr>
              <a:buSzPts val="1600"/>
              <a:tabLst>
                <a:tab pos="228600" algn="l"/>
              </a:tabLst>
            </a:pPr>
            <a:r>
              <a:rPr lang="sv-SE" sz="1400" b="1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4. Hjälpare </a:t>
            </a:r>
            <a:r>
              <a:rPr lang="sv-SE" sz="1400" b="1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sv-SE" sz="14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Hjälper gruppen framåt genom att ställa frågor och komma med tips.</a:t>
            </a:r>
            <a:endParaRPr lang="sv-SE" sz="12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sv-SE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sv-SE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0"/>
              </a:spcAft>
              <a:buClr>
                <a:srgbClr val="000000"/>
              </a:buClr>
              <a:buSzPts val="1600"/>
              <a:tabLst>
                <a:tab pos="228600" algn="l"/>
              </a:tabLst>
            </a:pPr>
            <a:r>
              <a:rPr lang="sv-SE" sz="1400" b="1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5. Tidshållare </a:t>
            </a:r>
            <a:r>
              <a:rPr lang="sv-SE" sz="1400" b="1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sv-SE" sz="14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Håller tidsschemat och sporrar gruppen att bli klar i tid.</a:t>
            </a:r>
            <a:endParaRPr lang="sv-SE" sz="12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sv-SE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sv-SE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0"/>
              </a:spcAft>
              <a:buClr>
                <a:srgbClr val="000000"/>
              </a:buClr>
              <a:buSzPts val="1600"/>
              <a:tabLst>
                <a:tab pos="228600" algn="l"/>
              </a:tabLst>
            </a:pPr>
            <a:r>
              <a:rPr lang="sv-SE" sz="1400" b="1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6. Fokushållare </a:t>
            </a:r>
            <a:r>
              <a:rPr lang="sv-SE" sz="1400" b="1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sv-SE" sz="14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Ser till att gruppen håller sig till arbetsuppgiften/ målet med övningen.</a:t>
            </a:r>
            <a:endParaRPr lang="sv-SE" sz="12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sv-SE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sv-SE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0"/>
              </a:spcAft>
              <a:buClr>
                <a:srgbClr val="000000"/>
              </a:buClr>
              <a:buSzPts val="1600"/>
              <a:tabLst>
                <a:tab pos="228600" algn="l"/>
              </a:tabLst>
            </a:pPr>
            <a:r>
              <a:rPr lang="sv-SE" sz="1400" b="1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7. </a:t>
            </a:r>
            <a:r>
              <a:rPr lang="sv-SE" sz="1400" b="1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Sammanfattare</a:t>
            </a:r>
            <a:r>
              <a:rPr lang="sv-SE" sz="1400" b="1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v-SE" sz="1400" b="1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sv-SE" sz="14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Sammanfattar det som sagts i gruppen, upprepar vad andra sagt, under arbetets gång eller  som redovisning för andra grupper.</a:t>
            </a:r>
            <a:endParaRPr lang="sv-SE" sz="12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sv-SE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sv-SE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0"/>
              </a:spcAft>
              <a:buClr>
                <a:srgbClr val="000000"/>
              </a:buClr>
              <a:buSzPts val="1600"/>
              <a:tabLst>
                <a:tab pos="228600" algn="l"/>
              </a:tabLst>
            </a:pPr>
            <a:r>
              <a:rPr lang="sv-SE" sz="1400" b="1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8. Observatör </a:t>
            </a:r>
            <a:r>
              <a:rPr lang="sv-SE" sz="1400" b="1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 </a:t>
            </a:r>
            <a:r>
              <a:rPr lang="sv-SE" sz="14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Observerar </a:t>
            </a:r>
            <a:r>
              <a:rPr lang="sv-SE" sz="1400" kern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grupp-processen</a:t>
            </a:r>
            <a:r>
              <a:rPr lang="sv-SE" sz="14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och skriver ner tankar under arbetets gång för senare utvärdering.</a:t>
            </a:r>
            <a:endParaRPr lang="sv-SE" sz="12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sv-SE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sv-SE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0"/>
              </a:spcAft>
              <a:buClr>
                <a:srgbClr val="000000"/>
              </a:buClr>
              <a:buSzPts val="1600"/>
              <a:tabLst>
                <a:tab pos="228600" algn="l"/>
              </a:tabLst>
            </a:pPr>
            <a:r>
              <a:rPr lang="sv-SE" sz="1400" b="1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9. Kontrollant </a:t>
            </a:r>
            <a:r>
              <a:rPr lang="sv-SE" sz="1400" b="1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 </a:t>
            </a:r>
            <a:r>
              <a:rPr lang="sv-SE" sz="14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Kontrollerar att alla har förstått uppgiften och vet vad som ska göras. Kontrollerar att  uppgiften är korrekt utförd.</a:t>
            </a:r>
            <a:endParaRPr lang="sv-SE" sz="12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sv-SE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sv-SE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0"/>
              </a:spcAft>
              <a:buClr>
                <a:srgbClr val="000000"/>
              </a:buClr>
              <a:buSzPts val="1600"/>
              <a:tabLst>
                <a:tab pos="228600" algn="l"/>
              </a:tabLst>
            </a:pPr>
            <a:r>
              <a:rPr lang="sv-SE" sz="1400" b="1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10. Kritikern </a:t>
            </a:r>
            <a:r>
              <a:rPr lang="sv-SE" sz="14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(Djävulens advokat) – Ifrågasätter kunskap och trovärdighet, frågar efter fler argument och ber om förklaringar.</a:t>
            </a:r>
            <a:endParaRPr lang="sv-SE" sz="12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sv-SE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sv-SE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sv-SE" sz="1400" b="1" u="sng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Sociala roller:</a:t>
            </a:r>
            <a:endParaRPr lang="sv-SE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Clr>
                <a:srgbClr val="000000"/>
              </a:buClr>
              <a:buSzPts val="1600"/>
              <a:buFont typeface="Times New Roman" panose="02020603050405020304" pitchFamily="18" charset="0"/>
              <a:buAutoNum type="arabicPeriod"/>
              <a:tabLst>
                <a:tab pos="228600" algn="l"/>
              </a:tabLst>
            </a:pPr>
            <a:r>
              <a:rPr lang="sv-SE" sz="1400" b="1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Uppmuntrare –   </a:t>
            </a:r>
            <a:r>
              <a:rPr lang="sv-SE" sz="14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Berättar det som gruppen gör bra och kommer med beröm.</a:t>
            </a:r>
            <a:endParaRPr lang="sv-SE" sz="12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Clr>
                <a:srgbClr val="000000"/>
              </a:buClr>
              <a:buSzPts val="1600"/>
              <a:buFont typeface="Times New Roman" panose="02020603050405020304" pitchFamily="18" charset="0"/>
              <a:buAutoNum type="arabicPeriod"/>
              <a:tabLst>
                <a:tab pos="228600" algn="l"/>
              </a:tabLst>
            </a:pPr>
            <a:r>
              <a:rPr lang="sv-SE" sz="1400" b="1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Ordfördelare –</a:t>
            </a:r>
            <a:r>
              <a:rPr lang="sv-SE" sz="14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Ser till att alla får ordet och är delaktiga så att alla kan lära av varandra.</a:t>
            </a:r>
            <a:endParaRPr lang="sv-SE" sz="12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Clr>
                <a:srgbClr val="000000"/>
              </a:buClr>
              <a:buSzPts val="1600"/>
              <a:buFont typeface="Times New Roman" panose="02020603050405020304" pitchFamily="18" charset="0"/>
              <a:buAutoNum type="arabicPeriod"/>
              <a:tabLst>
                <a:tab pos="228600" algn="l"/>
              </a:tabLst>
            </a:pPr>
            <a:r>
              <a:rPr lang="sv-SE" sz="1400" b="1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Utvärderare –    </a:t>
            </a:r>
            <a:r>
              <a:rPr lang="sv-SE" sz="14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Utvärderar hur samarbetet går, ofta med hjälp av observatören. Berättar vad som gått bra och kommer med tips på hur samarbetet kan förbättras till nästa uppgift.</a:t>
            </a:r>
            <a:endParaRPr lang="sv-SE" sz="12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9162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AA155-D4BD-4241-90DD-FA32BD36F5EC}" type="datetime1">
              <a:rPr lang="sv-SE" smtClean="0"/>
              <a:t>2020-05-13</a:t>
            </a:fld>
            <a:endParaRPr 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Linnéa Skogqvist-K, Institutionen för Svenska och flerspråkighet</a:t>
            </a:r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18</a:t>
            </a:fld>
            <a:endParaRPr lang="sv-SE"/>
          </a:p>
        </p:txBody>
      </p:sp>
      <p:sp>
        <p:nvSpPr>
          <p:cNvPr id="6" name="Rektangel 5"/>
          <p:cNvSpPr/>
          <p:nvPr/>
        </p:nvSpPr>
        <p:spPr>
          <a:xfrm>
            <a:off x="1199456" y="548680"/>
            <a:ext cx="8712968" cy="181588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sv-SE" sz="3200" dirty="0" smtClean="0">
                <a:solidFill>
                  <a:srgbClr val="000000"/>
                </a:solidFill>
              </a:rPr>
              <a:t>Skulle grupparbeten bli mer effektiva och ge bättre resultat med tydligare struktur?</a:t>
            </a:r>
          </a:p>
          <a:p>
            <a:pPr marL="342900" indent="-342900">
              <a:buAutoNum type="arabicPeriod"/>
            </a:pPr>
            <a:r>
              <a:rPr lang="sv-SE" sz="3200" dirty="0" smtClean="0">
                <a:solidFill>
                  <a:srgbClr val="000000"/>
                </a:solidFill>
              </a:rPr>
              <a:t>Vilka rollkort är användbara?</a:t>
            </a:r>
          </a:p>
          <a:p>
            <a:endParaRPr lang="sv-SE" sz="1600" dirty="0">
              <a:solidFill>
                <a:srgbClr val="000000"/>
              </a:solidFill>
            </a:endParaRPr>
          </a:p>
        </p:txBody>
      </p:sp>
      <p:sp>
        <p:nvSpPr>
          <p:cNvPr id="5" name="Rektangel 4"/>
          <p:cNvSpPr/>
          <p:nvPr/>
        </p:nvSpPr>
        <p:spPr>
          <a:xfrm>
            <a:off x="1199456" y="2796610"/>
            <a:ext cx="8712968" cy="2726900"/>
          </a:xfrm>
          <a:prstGeom prst="rect">
            <a:avLst/>
          </a:prstGeom>
          <a:solidFill>
            <a:schemeClr val="accent5"/>
          </a:solidFill>
        </p:spPr>
        <p:txBody>
          <a:bodyPr wrap="square">
            <a:spAutoFit/>
          </a:bodyPr>
          <a:lstStyle/>
          <a:p>
            <a:pPr marL="457200">
              <a:lnSpc>
                <a:spcPct val="107000"/>
              </a:lnSpc>
              <a:spcAft>
                <a:spcPts val="0"/>
              </a:spcAft>
            </a:pPr>
            <a:r>
              <a:rPr lang="sv-SE" sz="2000" b="1" u="sng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Rollkort:</a:t>
            </a:r>
            <a:endParaRPr lang="sv-SE" sz="2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07000"/>
              </a:lnSpc>
              <a:spcAft>
                <a:spcPts val="0"/>
              </a:spcAft>
            </a:pPr>
            <a:r>
              <a:rPr lang="sv-SE" sz="20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 Sekreterare –   </a:t>
            </a:r>
            <a:r>
              <a:rPr lang="sv-SE" sz="2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Antecknar det gruppen gör, skriver ner lösningar och tankar inför senare presentation.</a:t>
            </a:r>
            <a:endParaRPr lang="sv-SE" sz="2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07000"/>
              </a:lnSpc>
              <a:spcAft>
                <a:spcPts val="0"/>
              </a:spcAft>
            </a:pPr>
            <a:r>
              <a:rPr lang="sv-SE" sz="20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2. Berättare –</a:t>
            </a:r>
            <a:r>
              <a:rPr lang="sv-SE" sz="2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Läser uppgiftsfrågor och texter för gruppen och fokuserar på att alla förstår innehållet.</a:t>
            </a:r>
            <a:endParaRPr lang="sv-SE" sz="2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07000"/>
              </a:lnSpc>
              <a:spcAft>
                <a:spcPts val="0"/>
              </a:spcAft>
            </a:pPr>
            <a:r>
              <a:rPr lang="sv-SE" sz="20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3. Tidshållare – </a:t>
            </a:r>
            <a:r>
              <a:rPr lang="sv-SE" sz="2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Håller tidsschemat och sporrar gruppen att bli klar i tid.</a:t>
            </a:r>
            <a:endParaRPr lang="sv-SE" sz="2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07000"/>
              </a:lnSpc>
              <a:spcAft>
                <a:spcPts val="800"/>
              </a:spcAft>
            </a:pPr>
            <a:r>
              <a:rPr lang="sv-SE" sz="20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4. Kritikern </a:t>
            </a:r>
            <a:r>
              <a:rPr lang="sv-SE" sz="2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(Djävulens advokat) – Ifrågasätter kunskap och trovärdighet, frågar efter fler argument,  ber om förklaringar.</a:t>
            </a:r>
            <a:endParaRPr lang="sv-SE" sz="2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4249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25196-F0D6-4741-A84B-8D914321D46D}" type="datetime1">
              <a:rPr lang="sv-SE" smtClean="0"/>
              <a:t>2020-05-13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Linnéa Skogqvist-K, Institutionen för Svenska och flerspråkighet</a:t>
            </a:r>
            <a:endParaRPr lang="sv-SE"/>
          </a:p>
        </p:txBody>
      </p:sp>
      <p:sp>
        <p:nvSpPr>
          <p:cNvPr id="3" name="Platshållare för bild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19</a:t>
            </a:fld>
            <a:endParaRPr lang="sv-SE"/>
          </a:p>
        </p:txBody>
      </p:sp>
      <p:sp>
        <p:nvSpPr>
          <p:cNvPr id="8" name="Rubrik 7"/>
          <p:cNvSpPr>
            <a:spLocks noGrp="1"/>
          </p:cNvSpPr>
          <p:nvPr>
            <p:ph type="title"/>
          </p:nvPr>
        </p:nvSpPr>
        <p:spPr>
          <a:xfrm>
            <a:off x="1041600" y="404664"/>
            <a:ext cx="9134400" cy="1080120"/>
          </a:xfrm>
        </p:spPr>
        <p:txBody>
          <a:bodyPr>
            <a:normAutofit fontScale="90000"/>
          </a:bodyPr>
          <a:lstStyle/>
          <a:p>
            <a:r>
              <a:rPr lang="sv-SE" dirty="0" smtClean="0"/>
              <a:t/>
            </a:r>
            <a:br>
              <a:rPr lang="sv-SE" dirty="0" smtClean="0"/>
            </a:br>
            <a:r>
              <a:rPr lang="sv-SE" dirty="0" smtClean="0"/>
              <a:t>Vad tar du med dig från den här workshopen?</a:t>
            </a:r>
            <a:br>
              <a:rPr lang="sv-SE" dirty="0" smtClean="0"/>
            </a:br>
            <a:endParaRPr lang="sv-SE" dirty="0"/>
          </a:p>
        </p:txBody>
      </p:sp>
      <p:pic>
        <p:nvPicPr>
          <p:cNvPr id="11" name="Platshållare för innehåll 3" descr="https://kooperativtdotcom.files.wordpress.com/2016/05/berattaren450.jpg?w=450&amp;h=280&amp;crop=1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144" y="1556792"/>
            <a:ext cx="4502792" cy="2808312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Rektangel 8"/>
          <p:cNvSpPr/>
          <p:nvPr/>
        </p:nvSpPr>
        <p:spPr>
          <a:xfrm>
            <a:off x="6096000" y="1916832"/>
            <a:ext cx="6096000" cy="34163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sv-SE" dirty="0" err="1" smtClean="0">
                <a:solidFill>
                  <a:schemeClr val="bg1"/>
                </a:solidFill>
              </a:rPr>
              <a:t>Datortips</a:t>
            </a:r>
            <a:endParaRPr lang="sv-SE" dirty="0" smtClean="0">
              <a:solidFill>
                <a:schemeClr val="bg1"/>
              </a:solidFill>
            </a:endParaRPr>
          </a:p>
          <a:p>
            <a:r>
              <a:rPr lang="sv-SE" dirty="0" smtClean="0">
                <a:solidFill>
                  <a:schemeClr val="bg1"/>
                </a:solidFill>
              </a:rPr>
              <a:t>Kooperativt </a:t>
            </a:r>
            <a:r>
              <a:rPr lang="sv-SE" dirty="0">
                <a:solidFill>
                  <a:schemeClr val="bg1"/>
                </a:solidFill>
              </a:rPr>
              <a:t>Lärande</a:t>
            </a:r>
          </a:p>
          <a:p>
            <a:r>
              <a:rPr lang="sv-SE" dirty="0">
                <a:solidFill>
                  <a:schemeClr val="bg1"/>
                </a:solidFill>
              </a:rPr>
              <a:t>Räcka upp handen/ skriva frågor i </a:t>
            </a:r>
            <a:r>
              <a:rPr lang="sv-SE" dirty="0" err="1">
                <a:solidFill>
                  <a:schemeClr val="bg1"/>
                </a:solidFill>
              </a:rPr>
              <a:t>chat</a:t>
            </a:r>
            <a:r>
              <a:rPr lang="sv-SE" dirty="0">
                <a:solidFill>
                  <a:schemeClr val="bg1"/>
                </a:solidFill>
              </a:rPr>
              <a:t>/</a:t>
            </a:r>
            <a:r>
              <a:rPr lang="sv-SE" dirty="0" err="1">
                <a:solidFill>
                  <a:schemeClr val="bg1"/>
                </a:solidFill>
              </a:rPr>
              <a:t>sharescreen</a:t>
            </a:r>
            <a:r>
              <a:rPr lang="sv-SE" dirty="0">
                <a:solidFill>
                  <a:schemeClr val="bg1"/>
                </a:solidFill>
              </a:rPr>
              <a:t>.</a:t>
            </a:r>
          </a:p>
          <a:p>
            <a:r>
              <a:rPr lang="sv-SE" dirty="0">
                <a:solidFill>
                  <a:schemeClr val="bg1"/>
                </a:solidFill>
              </a:rPr>
              <a:t>Gruppindelning i </a:t>
            </a:r>
            <a:r>
              <a:rPr lang="sv-SE" dirty="0" err="1">
                <a:solidFill>
                  <a:schemeClr val="bg1"/>
                </a:solidFill>
              </a:rPr>
              <a:t>Breakout-rooms</a:t>
            </a:r>
            <a:r>
              <a:rPr lang="sv-SE" dirty="0" smtClean="0">
                <a:solidFill>
                  <a:schemeClr val="bg1"/>
                </a:solidFill>
              </a:rPr>
              <a:t>.</a:t>
            </a:r>
          </a:p>
          <a:p>
            <a:r>
              <a:rPr lang="sv-SE" dirty="0" smtClean="0">
                <a:solidFill>
                  <a:schemeClr val="bg1"/>
                </a:solidFill>
              </a:rPr>
              <a:t>Polls </a:t>
            </a:r>
          </a:p>
          <a:p>
            <a:r>
              <a:rPr lang="sv-SE" dirty="0" err="1" smtClean="0">
                <a:solidFill>
                  <a:schemeClr val="bg1"/>
                </a:solidFill>
              </a:rPr>
              <a:t>Padlet</a:t>
            </a:r>
            <a:endParaRPr lang="sv-SE" dirty="0">
              <a:solidFill>
                <a:schemeClr val="bg1"/>
              </a:solidFill>
            </a:endParaRPr>
          </a:p>
          <a:p>
            <a:r>
              <a:rPr lang="sv-SE" dirty="0">
                <a:solidFill>
                  <a:schemeClr val="bg1"/>
                </a:solidFill>
              </a:rPr>
              <a:t>Olika strukturer för samarbete </a:t>
            </a:r>
            <a:r>
              <a:rPr lang="sv-SE" dirty="0" smtClean="0">
                <a:solidFill>
                  <a:schemeClr val="bg1"/>
                </a:solidFill>
              </a:rPr>
              <a:t>som:</a:t>
            </a:r>
          </a:p>
          <a:p>
            <a:r>
              <a:rPr lang="sv-SE" dirty="0" smtClean="0">
                <a:solidFill>
                  <a:schemeClr val="bg1"/>
                </a:solidFill>
              </a:rPr>
              <a:t> Intervjun</a:t>
            </a:r>
          </a:p>
          <a:p>
            <a:r>
              <a:rPr lang="sv-SE" dirty="0" smtClean="0">
                <a:solidFill>
                  <a:schemeClr val="bg1"/>
                </a:solidFill>
              </a:rPr>
              <a:t> Berättaren</a:t>
            </a:r>
          </a:p>
          <a:p>
            <a:r>
              <a:rPr lang="sv-SE" dirty="0" smtClean="0">
                <a:solidFill>
                  <a:schemeClr val="bg1"/>
                </a:solidFill>
              </a:rPr>
              <a:t> EPA </a:t>
            </a:r>
          </a:p>
          <a:p>
            <a:r>
              <a:rPr lang="sv-SE" dirty="0" smtClean="0">
                <a:solidFill>
                  <a:schemeClr val="bg1"/>
                </a:solidFill>
              </a:rPr>
              <a:t>Rollkort för strukturerat grupparbete.</a:t>
            </a:r>
            <a:endParaRPr lang="sv-SE" dirty="0">
              <a:solidFill>
                <a:schemeClr val="bg1"/>
              </a:solidFill>
            </a:endParaRPr>
          </a:p>
          <a:p>
            <a:endParaRPr lang="sv-SE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5518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ruta 3"/>
          <p:cNvSpPr txBox="1"/>
          <p:nvPr/>
        </p:nvSpPr>
        <p:spPr>
          <a:xfrm>
            <a:off x="1559496" y="497450"/>
            <a:ext cx="774485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4400" dirty="0" smtClean="0">
                <a:solidFill>
                  <a:schemeClr val="bg1"/>
                </a:solidFill>
              </a:rPr>
              <a:t>Tack för att ni lyssnat och lycka till! </a:t>
            </a:r>
            <a:endParaRPr lang="sv-SE" sz="4400" dirty="0">
              <a:solidFill>
                <a:schemeClr val="bg1"/>
              </a:solidFill>
            </a:endParaRPr>
          </a:p>
        </p:txBody>
      </p:sp>
      <p:pic>
        <p:nvPicPr>
          <p:cNvPr id="5" name="la2OYZBK5zw"/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5951984" y="3239979"/>
            <a:ext cx="5616624" cy="3159351"/>
          </a:xfrm>
          <a:prstGeom prst="rect">
            <a:avLst/>
          </a:prstGeom>
        </p:spPr>
      </p:pic>
      <p:sp>
        <p:nvSpPr>
          <p:cNvPr id="6" name="Rektangel 5"/>
          <p:cNvSpPr/>
          <p:nvPr/>
        </p:nvSpPr>
        <p:spPr>
          <a:xfrm>
            <a:off x="5517375" y="1938651"/>
            <a:ext cx="3791744" cy="375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v-SE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Nu </a:t>
            </a:r>
            <a:r>
              <a:rPr lang="sv-SE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ska vi alla bli kaptener i </a:t>
            </a:r>
            <a:r>
              <a:rPr lang="sv-SE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Zoom!</a:t>
            </a:r>
            <a:endParaRPr lang="sv-SE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38609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416" y="1052736"/>
            <a:ext cx="9336584" cy="4680520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pPr fontAlgn="base"/>
            <a:r>
              <a:rPr lang="sv-SE" dirty="0" smtClean="0">
                <a:solidFill>
                  <a:srgbClr val="000000"/>
                </a:solidFill>
              </a:rPr>
              <a:t>Källor</a:t>
            </a:r>
            <a:br>
              <a:rPr lang="sv-SE" dirty="0" smtClean="0">
                <a:solidFill>
                  <a:srgbClr val="000000"/>
                </a:solidFill>
              </a:rPr>
            </a:br>
            <a:r>
              <a:rPr lang="sv-SE" dirty="0">
                <a:solidFill>
                  <a:srgbClr val="000000"/>
                </a:solidFill>
              </a:rPr>
              <a:t/>
            </a:r>
            <a:br>
              <a:rPr lang="sv-SE" dirty="0">
                <a:solidFill>
                  <a:srgbClr val="000000"/>
                </a:solidFill>
              </a:rPr>
            </a:br>
            <a:r>
              <a:rPr lang="sv-SE" sz="1600" dirty="0">
                <a:solidFill>
                  <a:srgbClr val="000000"/>
                </a:solidFill>
              </a:rPr>
              <a:t>Grundbok i kooperativt lärande, </a:t>
            </a:r>
            <a:r>
              <a:rPr lang="sv-SE" sz="1600" b="0" dirty="0">
                <a:solidFill>
                  <a:srgbClr val="000000"/>
                </a:solidFill>
              </a:rPr>
              <a:t>Vägen till det samarbetande klassrummet, av </a:t>
            </a:r>
            <a:r>
              <a:rPr lang="sv-SE" sz="1600" b="0" dirty="0" err="1">
                <a:solidFill>
                  <a:srgbClr val="000000"/>
                </a:solidFill>
              </a:rPr>
              <a:t>Fohlin</a:t>
            </a:r>
            <a:r>
              <a:rPr lang="sv-SE" sz="1600" b="0" dirty="0">
                <a:solidFill>
                  <a:srgbClr val="000000"/>
                </a:solidFill>
              </a:rPr>
              <a:t> N, </a:t>
            </a:r>
            <a:r>
              <a:rPr lang="sv-SE" sz="1600" b="0" dirty="0" err="1">
                <a:solidFill>
                  <a:srgbClr val="000000"/>
                </a:solidFill>
              </a:rPr>
              <a:t>Moerkerken</a:t>
            </a:r>
            <a:r>
              <a:rPr lang="sv-SE" sz="1600" b="0" dirty="0">
                <a:solidFill>
                  <a:srgbClr val="000000"/>
                </a:solidFill>
              </a:rPr>
              <a:t> A, Westman L &amp; Wilson J. (Lund, Studentlitteratur AB, 2017</a:t>
            </a:r>
            <a:r>
              <a:rPr lang="sv-SE" sz="1600" b="0" dirty="0" smtClean="0">
                <a:solidFill>
                  <a:srgbClr val="000000"/>
                </a:solidFill>
              </a:rPr>
              <a:t>)</a:t>
            </a:r>
            <a:br>
              <a:rPr lang="sv-SE" sz="1600" b="0" dirty="0" smtClean="0">
                <a:solidFill>
                  <a:srgbClr val="000000"/>
                </a:solidFill>
              </a:rPr>
            </a:br>
            <a:r>
              <a:rPr lang="sv-SE" sz="1600" b="0" dirty="0">
                <a:solidFill>
                  <a:srgbClr val="000000"/>
                </a:solidFill>
              </a:rPr>
              <a:t/>
            </a:r>
            <a:br>
              <a:rPr lang="sv-SE" sz="1600" b="0" dirty="0">
                <a:solidFill>
                  <a:srgbClr val="000000"/>
                </a:solidFill>
              </a:rPr>
            </a:br>
            <a:r>
              <a:rPr lang="sv-SE" sz="1600" dirty="0" smtClean="0">
                <a:solidFill>
                  <a:srgbClr val="000000"/>
                </a:solidFill>
              </a:rPr>
              <a:t>Om relationell pedagogik </a:t>
            </a:r>
            <a:r>
              <a:rPr lang="sv-SE" sz="1600" b="0" dirty="0" smtClean="0">
                <a:solidFill>
                  <a:srgbClr val="000000"/>
                </a:solidFill>
              </a:rPr>
              <a:t>av Aspelin J &amp; Persson S. (Förlag </a:t>
            </a:r>
            <a:r>
              <a:rPr lang="sv-SE" sz="1600" b="0" dirty="0">
                <a:solidFill>
                  <a:srgbClr val="000000"/>
                </a:solidFill>
              </a:rPr>
              <a:t>Gleerups Utbildning </a:t>
            </a:r>
            <a:r>
              <a:rPr lang="sv-SE" sz="1600" b="0" dirty="0" smtClean="0">
                <a:solidFill>
                  <a:srgbClr val="000000"/>
                </a:solidFill>
              </a:rPr>
              <a:t>AB, 2011)</a:t>
            </a:r>
            <a:r>
              <a:rPr lang="sv-SE" b="0" dirty="0">
                <a:solidFill>
                  <a:srgbClr val="000000"/>
                </a:solidFill>
              </a:rPr>
              <a:t/>
            </a:r>
            <a:br>
              <a:rPr lang="sv-SE" b="0" dirty="0">
                <a:solidFill>
                  <a:srgbClr val="000000"/>
                </a:solidFill>
              </a:rPr>
            </a:br>
            <a:r>
              <a:rPr lang="sv-SE" sz="1600" b="0" dirty="0">
                <a:solidFill>
                  <a:srgbClr val="000000"/>
                </a:solidFill>
              </a:rPr>
              <a:t/>
            </a:r>
            <a:br>
              <a:rPr lang="sv-SE" sz="1600" b="0" dirty="0">
                <a:solidFill>
                  <a:srgbClr val="000000"/>
                </a:solidFill>
              </a:rPr>
            </a:br>
            <a:r>
              <a:rPr lang="sv-SE" sz="1600" b="0" dirty="0">
                <a:solidFill>
                  <a:srgbClr val="000000"/>
                </a:solidFill>
              </a:rPr>
              <a:t/>
            </a:r>
            <a:br>
              <a:rPr lang="sv-SE" sz="1600" b="0" dirty="0">
                <a:solidFill>
                  <a:srgbClr val="000000"/>
                </a:solidFill>
              </a:rPr>
            </a:br>
            <a:r>
              <a:rPr lang="sv-SE" sz="1600" b="0" dirty="0" smtClean="0">
                <a:solidFill>
                  <a:srgbClr val="000000"/>
                </a:solidFill>
              </a:rPr>
              <a:t>Blogg om distansundervisning:</a:t>
            </a:r>
            <a:br>
              <a:rPr lang="sv-SE" sz="1600" b="0" dirty="0" smtClean="0">
                <a:solidFill>
                  <a:srgbClr val="000000"/>
                </a:solidFill>
              </a:rPr>
            </a:br>
            <a:r>
              <a:rPr lang="sv-SE" sz="1600" b="0" dirty="0" smtClean="0">
                <a:solidFill>
                  <a:srgbClr val="000000"/>
                </a:solidFill>
              </a:rPr>
              <a:t> </a:t>
            </a:r>
            <a:r>
              <a:rPr lang="sv-SE" sz="1600" b="0" dirty="0" smtClean="0">
                <a:solidFill>
                  <a:srgbClr val="000000"/>
                </a:solidFill>
                <a:hlinkClick r:id="rId2"/>
              </a:rPr>
              <a:t>https</a:t>
            </a:r>
            <a:r>
              <a:rPr lang="sv-SE" sz="1600" b="0" dirty="0">
                <a:solidFill>
                  <a:srgbClr val="000000"/>
                </a:solidFill>
                <a:hlinkClick r:id="rId2"/>
              </a:rPr>
              <a:t>://kooperativt.com/2020/04/26/kooperativt-larande-och-distansundervisning/#</a:t>
            </a:r>
            <a:r>
              <a:rPr lang="sv-SE" sz="1600" b="0" dirty="0" smtClean="0">
                <a:solidFill>
                  <a:srgbClr val="000000"/>
                </a:solidFill>
                <a:hlinkClick r:id="rId2"/>
              </a:rPr>
              <a:t>more-24927</a:t>
            </a:r>
            <a:r>
              <a:rPr lang="sv-SE" sz="1600" b="0" dirty="0" smtClean="0">
                <a:solidFill>
                  <a:srgbClr val="000000"/>
                </a:solidFill>
              </a:rPr>
              <a:t/>
            </a:r>
            <a:br>
              <a:rPr lang="sv-SE" sz="1600" b="0" dirty="0" smtClean="0">
                <a:solidFill>
                  <a:srgbClr val="000000"/>
                </a:solidFill>
              </a:rPr>
            </a:br>
            <a:r>
              <a:rPr lang="sv-SE" sz="1600" b="0" dirty="0" smtClean="0">
                <a:solidFill>
                  <a:srgbClr val="000000"/>
                </a:solidFill>
              </a:rPr>
              <a:t/>
            </a:r>
            <a:br>
              <a:rPr lang="sv-SE" sz="1600" b="0" dirty="0" smtClean="0">
                <a:solidFill>
                  <a:srgbClr val="000000"/>
                </a:solidFill>
              </a:rPr>
            </a:br>
            <a:r>
              <a:rPr lang="sv-SE" sz="1600" b="0" dirty="0" smtClean="0">
                <a:solidFill>
                  <a:srgbClr val="000000"/>
                </a:solidFill>
              </a:rPr>
              <a:t>Kooperativt Lärande</a:t>
            </a:r>
            <a:r>
              <a:rPr lang="sv-SE" sz="1600" b="0" dirty="0">
                <a:solidFill>
                  <a:srgbClr val="000000"/>
                </a:solidFill>
              </a:rPr>
              <a:t>: </a:t>
            </a:r>
            <a:r>
              <a:rPr lang="sv-SE" sz="1600" b="0" dirty="0" smtClean="0">
                <a:solidFill>
                  <a:srgbClr val="000000"/>
                </a:solidFill>
              </a:rPr>
              <a:t>Grundbok i kooperativt lärande, </a:t>
            </a:r>
            <a:r>
              <a:rPr lang="sv-SE" sz="1600" b="0" dirty="0" err="1" smtClean="0">
                <a:solidFill>
                  <a:srgbClr val="000000"/>
                </a:solidFill>
              </a:rPr>
              <a:t>Fohlin</a:t>
            </a:r>
            <a:r>
              <a:rPr lang="sv-SE" sz="1600" b="0" dirty="0" smtClean="0">
                <a:solidFill>
                  <a:srgbClr val="000000"/>
                </a:solidFill>
              </a:rPr>
              <a:t/>
            </a:r>
            <a:br>
              <a:rPr lang="sv-SE" sz="1600" b="0" dirty="0" smtClean="0">
                <a:solidFill>
                  <a:srgbClr val="000000"/>
                </a:solidFill>
              </a:rPr>
            </a:br>
            <a:r>
              <a:rPr lang="sv-SE" sz="1600" b="0" dirty="0" smtClean="0">
                <a:solidFill>
                  <a:srgbClr val="000000"/>
                </a:solidFill>
                <a:hlinkClick r:id="rId3"/>
              </a:rPr>
              <a:t>https</a:t>
            </a:r>
            <a:r>
              <a:rPr lang="sv-SE" sz="1600" b="0" dirty="0">
                <a:solidFill>
                  <a:srgbClr val="000000"/>
                </a:solidFill>
                <a:hlinkClick r:id="rId3"/>
              </a:rPr>
              <a:t>://</a:t>
            </a:r>
            <a:r>
              <a:rPr lang="sv-SE" sz="1600" b="0" dirty="0" smtClean="0">
                <a:solidFill>
                  <a:srgbClr val="000000"/>
                </a:solidFill>
                <a:hlinkClick r:id="rId3"/>
              </a:rPr>
              <a:t>kooperativt.com</a:t>
            </a:r>
            <a:r>
              <a:rPr lang="sv-SE" sz="1600" b="0" dirty="0" smtClean="0">
                <a:solidFill>
                  <a:srgbClr val="000000"/>
                </a:solidFill>
              </a:rPr>
              <a:t/>
            </a:r>
            <a:br>
              <a:rPr lang="sv-SE" sz="1600" b="0" dirty="0" smtClean="0">
                <a:solidFill>
                  <a:srgbClr val="000000"/>
                </a:solidFill>
              </a:rPr>
            </a:br>
            <a:r>
              <a:rPr lang="sv-SE" sz="1600" b="0" dirty="0">
                <a:solidFill>
                  <a:srgbClr val="000000"/>
                </a:solidFill>
              </a:rPr>
              <a:t/>
            </a:r>
            <a:br>
              <a:rPr lang="sv-SE" sz="1600" b="0" dirty="0">
                <a:solidFill>
                  <a:srgbClr val="000000"/>
                </a:solidFill>
              </a:rPr>
            </a:br>
            <a:r>
              <a:rPr lang="sv-SE" sz="1600" b="0" dirty="0" smtClean="0">
                <a:solidFill>
                  <a:srgbClr val="000000"/>
                </a:solidFill>
                <a:hlinkClick r:id="rId4"/>
              </a:rPr>
              <a:t>www.padlet.com</a:t>
            </a:r>
            <a:r>
              <a:rPr lang="sv-SE" sz="1600" b="0" dirty="0" smtClean="0">
                <a:solidFill>
                  <a:srgbClr val="000000"/>
                </a:solidFill>
              </a:rPr>
              <a:t/>
            </a:r>
            <a:br>
              <a:rPr lang="sv-SE" sz="1600" b="0" dirty="0" smtClean="0">
                <a:solidFill>
                  <a:srgbClr val="000000"/>
                </a:solidFill>
              </a:rPr>
            </a:br>
            <a:r>
              <a:rPr lang="sv-SE" sz="1600" b="0" dirty="0" smtClean="0">
                <a:solidFill>
                  <a:srgbClr val="000000"/>
                </a:solidFill>
              </a:rPr>
              <a:t/>
            </a:r>
            <a:br>
              <a:rPr lang="sv-SE" sz="1600" b="0" dirty="0" smtClean="0">
                <a:solidFill>
                  <a:srgbClr val="000000"/>
                </a:solidFill>
              </a:rPr>
            </a:br>
            <a:r>
              <a:rPr lang="sv-SE" sz="1600" b="0" dirty="0" smtClean="0">
                <a:solidFill>
                  <a:srgbClr val="000000"/>
                </a:solidFill>
                <a:hlinkClick r:id="rId5"/>
              </a:rPr>
              <a:t>www.hjarnfonden.se</a:t>
            </a:r>
            <a:r>
              <a:rPr lang="sv-SE" sz="1600" b="0" dirty="0" smtClean="0">
                <a:solidFill>
                  <a:srgbClr val="000000"/>
                </a:solidFill>
              </a:rPr>
              <a:t>. </a:t>
            </a:r>
            <a:br>
              <a:rPr lang="sv-SE" sz="1600" b="0" dirty="0" smtClean="0">
                <a:solidFill>
                  <a:srgbClr val="000000"/>
                </a:solidFill>
              </a:rPr>
            </a:br>
            <a:r>
              <a:rPr lang="sv-SE" sz="1600" b="0" dirty="0" smtClean="0">
                <a:solidFill>
                  <a:srgbClr val="000000"/>
                </a:solidFill>
              </a:rPr>
              <a:t>Filmen: Livet </a:t>
            </a:r>
            <a:r>
              <a:rPr lang="sv-SE" sz="1600" b="0" dirty="0">
                <a:solidFill>
                  <a:srgbClr val="000000"/>
                </a:solidFill>
              </a:rPr>
              <a:t>sitter i hjärnan </a:t>
            </a:r>
            <a:r>
              <a:rPr lang="sv-SE" sz="1600" b="0" dirty="0" smtClean="0">
                <a:solidFill>
                  <a:srgbClr val="000000"/>
                </a:solidFill>
              </a:rPr>
              <a:t>- </a:t>
            </a:r>
            <a:r>
              <a:rPr lang="sv-SE" sz="1600" b="0" dirty="0">
                <a:solidFill>
                  <a:srgbClr val="000000"/>
                </a:solidFill>
              </a:rPr>
              <a:t>Del 1: Världens bästa </a:t>
            </a:r>
            <a:r>
              <a:rPr lang="sv-SE" sz="1600" b="0" dirty="0" smtClean="0">
                <a:solidFill>
                  <a:srgbClr val="000000"/>
                </a:solidFill>
              </a:rPr>
              <a:t>hjärna. 00:00-04:00.</a:t>
            </a:r>
            <a:r>
              <a:rPr lang="sv-SE" sz="1600" dirty="0">
                <a:solidFill>
                  <a:srgbClr val="000000"/>
                </a:solidFill>
              </a:rPr>
              <a:t/>
            </a:r>
            <a:br>
              <a:rPr lang="sv-SE" sz="1600" dirty="0">
                <a:solidFill>
                  <a:srgbClr val="000000"/>
                </a:solidFill>
              </a:rPr>
            </a:br>
            <a:r>
              <a:rPr lang="sv-SE" sz="1600" b="0" dirty="0" smtClean="0">
                <a:solidFill>
                  <a:srgbClr val="000000"/>
                </a:solidFill>
              </a:rPr>
              <a:t/>
            </a:r>
            <a:br>
              <a:rPr lang="sv-SE" sz="1600" b="0" dirty="0" smtClean="0">
                <a:solidFill>
                  <a:srgbClr val="000000"/>
                </a:solidFill>
              </a:rPr>
            </a:br>
            <a:r>
              <a:rPr lang="sv-SE" sz="1600" b="0" dirty="0" smtClean="0">
                <a:solidFill>
                  <a:srgbClr val="000000"/>
                </a:solidFill>
              </a:rPr>
              <a:t/>
            </a:r>
            <a:br>
              <a:rPr lang="sv-SE" sz="1600" b="0" dirty="0" smtClean="0">
                <a:solidFill>
                  <a:srgbClr val="000000"/>
                </a:solidFill>
              </a:rPr>
            </a:br>
            <a:r>
              <a:rPr lang="sv-SE" sz="1600" b="0" dirty="0" smtClean="0">
                <a:solidFill>
                  <a:srgbClr val="000000"/>
                </a:solidFill>
              </a:rPr>
              <a:t/>
            </a:r>
            <a:br>
              <a:rPr lang="sv-SE" sz="1600" b="0" dirty="0" smtClean="0">
                <a:solidFill>
                  <a:srgbClr val="000000"/>
                </a:solidFill>
              </a:rPr>
            </a:br>
            <a:endParaRPr lang="sv-SE" sz="1600" b="0" dirty="0">
              <a:solidFill>
                <a:srgbClr val="000000"/>
              </a:solidFill>
            </a:endParaRP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804573-4339-4F81-AD83-590768794FA9}" type="datetime1">
              <a:rPr lang="sv-SE" smtClean="0"/>
              <a:t>2020-05-13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Linnéa Skogqvist-K, Institutionen för Svenska och flerspråkighet</a:t>
            </a:r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21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52346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objekt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5823" y="5997860"/>
            <a:ext cx="566849" cy="542919"/>
          </a:xfrm>
          <a:prstGeom prst="rect">
            <a:avLst/>
          </a:prstGeom>
        </p:spPr>
      </p:pic>
      <p:sp>
        <p:nvSpPr>
          <p:cNvPr id="5" name="Rektangel 4"/>
          <p:cNvSpPr/>
          <p:nvPr/>
        </p:nvSpPr>
        <p:spPr>
          <a:xfrm>
            <a:off x="9211697" y="6540779"/>
            <a:ext cx="298030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sz="1200" dirty="0">
                <a:ea typeface="Calibri" panose="020F0502020204030204" pitchFamily="34" charset="0"/>
                <a:cs typeface="Times New Roman" panose="02020603050405020304" pitchFamily="18" charset="0"/>
              </a:rPr>
              <a:t> linneasretorik.se    Retorik-rätt för </a:t>
            </a:r>
            <a:r>
              <a:rPr lang="sv-SE" sz="12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alla!</a:t>
            </a:r>
            <a:endParaRPr lang="sv-SE" sz="1200" dirty="0"/>
          </a:p>
        </p:txBody>
      </p:sp>
      <p:sp>
        <p:nvSpPr>
          <p:cNvPr id="7" name="Rubrik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968170"/>
          </a:xfrm>
        </p:spPr>
        <p:txBody>
          <a:bodyPr>
            <a:normAutofit/>
          </a:bodyPr>
          <a:lstStyle/>
          <a:p>
            <a:pPr algn="ctr"/>
            <a:r>
              <a:rPr lang="sv-SE" sz="6000" dirty="0" err="1" smtClean="0"/>
              <a:t>Venn</a:t>
            </a:r>
            <a:r>
              <a:rPr lang="sv-SE" sz="6000" dirty="0" smtClean="0"/>
              <a:t>-diagram</a:t>
            </a:r>
            <a:endParaRPr lang="sv-SE" sz="6000" b="1" dirty="0"/>
          </a:p>
        </p:txBody>
      </p:sp>
      <p:pic>
        <p:nvPicPr>
          <p:cNvPr id="8" name="Bildobjekt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0200" y="2780928"/>
            <a:ext cx="4114800" cy="2674620"/>
          </a:xfrm>
          <a:prstGeom prst="rect">
            <a:avLst/>
          </a:prstGeom>
        </p:spPr>
      </p:pic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C6EE5-FA52-4D52-B58B-C3208DA6678F}" type="datetime1">
              <a:rPr lang="sv-SE" smtClean="0"/>
              <a:t>2020-05-13</a:t>
            </a:fld>
            <a:endParaRPr lang="sv-SE"/>
          </a:p>
        </p:txBody>
      </p:sp>
      <p:sp>
        <p:nvSpPr>
          <p:cNvPr id="9" name="Platshållare för sidfot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Linnéa Skogqvist-K, Institutionen för Svenska och flerspråkighet</a:t>
            </a:r>
            <a:endParaRPr lang="sv-SE"/>
          </a:p>
        </p:txBody>
      </p:sp>
      <p:sp>
        <p:nvSpPr>
          <p:cNvPr id="2" name="Platshållare för bild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22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25564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U Kronor">
  <a:themeElements>
    <a:clrScheme name="SU">
      <a:dk1>
        <a:srgbClr val="002F5F"/>
      </a:dk1>
      <a:lt1>
        <a:srgbClr val="FFFFFF"/>
      </a:lt1>
      <a:dk2>
        <a:srgbClr val="002F5F"/>
      </a:dk2>
      <a:lt2>
        <a:srgbClr val="808080"/>
      </a:lt2>
      <a:accent1>
        <a:srgbClr val="A3A86B"/>
      </a:accent1>
      <a:accent2>
        <a:srgbClr val="ACDEE6"/>
      </a:accent2>
      <a:accent3>
        <a:srgbClr val="9BB2CE"/>
      </a:accent3>
      <a:accent4>
        <a:srgbClr val="D95E00"/>
      </a:accent4>
      <a:accent5>
        <a:srgbClr val="DADCC3"/>
      </a:accent5>
      <a:accent6>
        <a:srgbClr val="FF9B4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U Swe Standard 4 3 PowerpointMall" id="{8C661583-FAE0-FE41-85B6-0A4D2228E5D4}" vid="{E7DCFC0A-6FD9-B34E-8760-CE9B0D3CCB32}"/>
    </a:ext>
  </a:extLst>
</a:theme>
</file>

<file path=ppt/theme/theme2.xml><?xml version="1.0" encoding="utf-8"?>
<a:theme xmlns:a="http://schemas.openxmlformats.org/drawingml/2006/main" name="SU Olivkvist">
  <a:themeElements>
    <a:clrScheme name="SU">
      <a:dk1>
        <a:srgbClr val="002F5F"/>
      </a:dk1>
      <a:lt1>
        <a:srgbClr val="FFFFFF"/>
      </a:lt1>
      <a:dk2>
        <a:srgbClr val="002F5F"/>
      </a:dk2>
      <a:lt2>
        <a:srgbClr val="808080"/>
      </a:lt2>
      <a:accent1>
        <a:srgbClr val="A3A86B"/>
      </a:accent1>
      <a:accent2>
        <a:srgbClr val="ACDEE6"/>
      </a:accent2>
      <a:accent3>
        <a:srgbClr val="9BB2CE"/>
      </a:accent3>
      <a:accent4>
        <a:srgbClr val="D95E00"/>
      </a:accent4>
      <a:accent5>
        <a:srgbClr val="DADCC3"/>
      </a:accent5>
      <a:accent6>
        <a:srgbClr val="FF9B4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U Swe Standard 4 3 PowerpointMall" id="{8C661583-FAE0-FE41-85B6-0A4D2228E5D4}" vid="{46359ACA-715C-9146-8D0D-81C32B93C744}"/>
    </a:ext>
  </a:extLst>
</a:theme>
</file>

<file path=ppt/theme/theme3.xml><?xml version="1.0" encoding="utf-8"?>
<a:theme xmlns:a="http://schemas.openxmlformats.org/drawingml/2006/main" name="SU blå eld">
  <a:themeElements>
    <a:clrScheme name="SU">
      <a:dk1>
        <a:srgbClr val="002F5F"/>
      </a:dk1>
      <a:lt1>
        <a:srgbClr val="FFFFFF"/>
      </a:lt1>
      <a:dk2>
        <a:srgbClr val="002F5F"/>
      </a:dk2>
      <a:lt2>
        <a:srgbClr val="808080"/>
      </a:lt2>
      <a:accent1>
        <a:srgbClr val="A3A86B"/>
      </a:accent1>
      <a:accent2>
        <a:srgbClr val="ACDEE6"/>
      </a:accent2>
      <a:accent3>
        <a:srgbClr val="9BB2CE"/>
      </a:accent3>
      <a:accent4>
        <a:srgbClr val="D95E00"/>
      </a:accent4>
      <a:accent5>
        <a:srgbClr val="DADCC3"/>
      </a:accent5>
      <a:accent6>
        <a:srgbClr val="FF9B4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U Swe Standard 4 3 PowerpointMall" id="{8C661583-FAE0-FE41-85B6-0A4D2228E5D4}" vid="{948D7751-645B-A54A-AF95-CDD9B0EC910B}"/>
    </a:ext>
  </a:extLst>
</a:theme>
</file>

<file path=ppt/theme/theme4.xml><?xml version="1.0" encoding="utf-8"?>
<a:theme xmlns:a="http://schemas.openxmlformats.org/drawingml/2006/main" name="SU blå kronor">
  <a:themeElements>
    <a:clrScheme name="SU">
      <a:dk1>
        <a:srgbClr val="002F5F"/>
      </a:dk1>
      <a:lt1>
        <a:srgbClr val="FFFFFF"/>
      </a:lt1>
      <a:dk2>
        <a:srgbClr val="002F5F"/>
      </a:dk2>
      <a:lt2>
        <a:srgbClr val="808080"/>
      </a:lt2>
      <a:accent1>
        <a:srgbClr val="A3A86B"/>
      </a:accent1>
      <a:accent2>
        <a:srgbClr val="ACDEE6"/>
      </a:accent2>
      <a:accent3>
        <a:srgbClr val="9BB2CE"/>
      </a:accent3>
      <a:accent4>
        <a:srgbClr val="D95E00"/>
      </a:accent4>
      <a:accent5>
        <a:srgbClr val="DADCC3"/>
      </a:accent5>
      <a:accent6>
        <a:srgbClr val="FF9B4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U Swe Standard 4 3 PowerpointMall" id="{8C661583-FAE0-FE41-85B6-0A4D2228E5D4}" vid="{65CDF57B-F9DE-9849-84BD-F9D7591D0825}"/>
    </a:ext>
  </a:extLst>
</a:theme>
</file>

<file path=ppt/theme/theme5.xml><?xml version="1.0" encoding="utf-8"?>
<a:theme xmlns:a="http://schemas.openxmlformats.org/drawingml/2006/main" name="SU blå olivkvist">
  <a:themeElements>
    <a:clrScheme name="SU">
      <a:dk1>
        <a:srgbClr val="002F5F"/>
      </a:dk1>
      <a:lt1>
        <a:srgbClr val="FFFFFF"/>
      </a:lt1>
      <a:dk2>
        <a:srgbClr val="002F5F"/>
      </a:dk2>
      <a:lt2>
        <a:srgbClr val="808080"/>
      </a:lt2>
      <a:accent1>
        <a:srgbClr val="A3A86B"/>
      </a:accent1>
      <a:accent2>
        <a:srgbClr val="ACDEE6"/>
      </a:accent2>
      <a:accent3>
        <a:srgbClr val="9BB2CE"/>
      </a:accent3>
      <a:accent4>
        <a:srgbClr val="D95E00"/>
      </a:accent4>
      <a:accent5>
        <a:srgbClr val="DADCC3"/>
      </a:accent5>
      <a:accent6>
        <a:srgbClr val="FF9B4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U Swe Standard 4 3 PowerpointMall" id="{8C661583-FAE0-FE41-85B6-0A4D2228E5D4}" vid="{7D109300-1678-BF42-BFB9-A49B26D64EFC}"/>
    </a:ext>
  </a:extLst>
</a:theme>
</file>

<file path=ppt/theme/theme6.xml><?xml version="1.0" encoding="utf-8"?>
<a:theme xmlns:a="http://schemas.openxmlformats.org/drawingml/2006/main" name="1_SU blå eld">
  <a:themeElements>
    <a:clrScheme name="SU">
      <a:dk1>
        <a:srgbClr val="002F5F"/>
      </a:dk1>
      <a:lt1>
        <a:srgbClr val="FFFFFF"/>
      </a:lt1>
      <a:dk2>
        <a:srgbClr val="002F5F"/>
      </a:dk2>
      <a:lt2>
        <a:srgbClr val="808080"/>
      </a:lt2>
      <a:accent1>
        <a:srgbClr val="A3A86B"/>
      </a:accent1>
      <a:accent2>
        <a:srgbClr val="ACDEE6"/>
      </a:accent2>
      <a:accent3>
        <a:srgbClr val="9BB2CE"/>
      </a:accent3>
      <a:accent4>
        <a:srgbClr val="D95E00"/>
      </a:accent4>
      <a:accent5>
        <a:srgbClr val="DADCC3"/>
      </a:accent5>
      <a:accent6>
        <a:srgbClr val="FF9B4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U Swe Standard 4 3 PowerpointMall" id="{8C661583-FAE0-FE41-85B6-0A4D2228E5D4}" vid="{948D7751-645B-A54A-AF95-CDD9B0EC910B}"/>
    </a:ext>
  </a:extLst>
</a:theme>
</file>

<file path=ppt/theme/theme7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SU Swe Standard 4 3 PowerpointMall</Template>
  <TotalTime>18448</TotalTime>
  <Words>444</Words>
  <Application>Microsoft Office PowerPoint</Application>
  <PresentationFormat>Bredbild</PresentationFormat>
  <Paragraphs>185</Paragraphs>
  <Slides>22</Slides>
  <Notes>2</Notes>
  <HiddenSlides>0</HiddenSlides>
  <MMClips>1</MMClips>
  <ScaleCrop>false</ScaleCrop>
  <HeadingPairs>
    <vt:vector size="6" baseType="variant">
      <vt:variant>
        <vt:lpstr>Använt teckensnitt</vt:lpstr>
      </vt:variant>
      <vt:variant>
        <vt:i4>5</vt:i4>
      </vt:variant>
      <vt:variant>
        <vt:lpstr>Tema</vt:lpstr>
      </vt:variant>
      <vt:variant>
        <vt:i4>6</vt:i4>
      </vt:variant>
      <vt:variant>
        <vt:lpstr>Bildrubriker</vt:lpstr>
      </vt:variant>
      <vt:variant>
        <vt:i4>22</vt:i4>
      </vt:variant>
    </vt:vector>
  </HeadingPairs>
  <TitlesOfParts>
    <vt:vector size="33" baseType="lpstr">
      <vt:lpstr>Arial</vt:lpstr>
      <vt:lpstr>Berlin Sans FB</vt:lpstr>
      <vt:lpstr>Calibri</vt:lpstr>
      <vt:lpstr>Times New Roman</vt:lpstr>
      <vt:lpstr>Verdana</vt:lpstr>
      <vt:lpstr>SU Kronor</vt:lpstr>
      <vt:lpstr>SU Olivkvist</vt:lpstr>
      <vt:lpstr>SU blå eld</vt:lpstr>
      <vt:lpstr>SU blå kronor</vt:lpstr>
      <vt:lpstr>SU blå olivkvist</vt:lpstr>
      <vt:lpstr>1_SU blå eld</vt:lpstr>
      <vt:lpstr>PowerPoint-presentation</vt:lpstr>
      <vt:lpstr>INTERAKTIVT ARBETSSÄTT ONLINE  eller   STUDENTAKTIVERANDE ARBETSSÄTT </vt:lpstr>
      <vt:lpstr>Praktiska tips!</vt:lpstr>
      <vt:lpstr>PowerPoint-presentation</vt:lpstr>
      <vt:lpstr>Planering</vt:lpstr>
      <vt:lpstr>SKAPA TRYGGHET I GRUPP</vt:lpstr>
      <vt:lpstr>PowerPoint-presentation</vt:lpstr>
      <vt:lpstr>PowerPoint-presentation</vt:lpstr>
      <vt:lpstr>HJÄRNAN</vt:lpstr>
      <vt:lpstr> SYNAPS</vt:lpstr>
      <vt:lpstr>HJÄRNAN OCH INLÄRNING</vt:lpstr>
      <vt:lpstr>Vad minns du?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 Vad tar du med dig från den här workshopen? </vt:lpstr>
      <vt:lpstr>PowerPoint-presentation</vt:lpstr>
      <vt:lpstr>Källor  Grundbok i kooperativt lärande, Vägen till det samarbetande klassrummet, av Fohlin N, Moerkerken A, Westman L &amp; Wilson J. (Lund, Studentlitteratur AB, 2017)  Om relationell pedagogik av Aspelin J &amp; Persson S. (Förlag Gleerups Utbildning AB, 2011)   Blogg om distansundervisning:  https://kooperativt.com/2020/04/26/kooperativt-larande-och-distansundervisning/#more-24927  Kooperativt Lärande: Grundbok i kooperativt lärande, Fohlin https://kooperativt.com  www.padlet.com  www.hjarnfonden.se.  Filmen: Livet sitter i hjärnan - Del 1: Världens bästa hjärna. 00:00-04:00.    </vt:lpstr>
      <vt:lpstr>Venn-diagram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Microsoft Office-användare</dc:creator>
  <cp:lastModifiedBy>Linnea</cp:lastModifiedBy>
  <cp:revision>347</cp:revision>
  <cp:lastPrinted>2017-10-18T12:14:38Z</cp:lastPrinted>
  <dcterms:created xsi:type="dcterms:W3CDTF">2016-09-26T14:46:02Z</dcterms:created>
  <dcterms:modified xsi:type="dcterms:W3CDTF">2020-05-13T08:29:43Z</dcterms:modified>
</cp:coreProperties>
</file>