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4" r:id="rId1"/>
    <p:sldMasterId id="2147483678" r:id="rId2"/>
    <p:sldMasterId id="2147483686" r:id="rId3"/>
    <p:sldMasterId id="2147483702" r:id="rId4"/>
    <p:sldMasterId id="2147483710" r:id="rId5"/>
    <p:sldMasterId id="2147483694" r:id="rId6"/>
  </p:sldMasterIdLst>
  <p:notesMasterIdLst>
    <p:notesMasterId r:id="rId19"/>
  </p:notesMasterIdLst>
  <p:handoutMasterIdLst>
    <p:handoutMasterId r:id="rId20"/>
  </p:handoutMasterIdLst>
  <p:sldIdLst>
    <p:sldId id="256" r:id="rId7"/>
    <p:sldId id="257" r:id="rId8"/>
    <p:sldId id="270" r:id="rId9"/>
    <p:sldId id="271" r:id="rId10"/>
    <p:sldId id="272" r:id="rId11"/>
    <p:sldId id="263" r:id="rId12"/>
    <p:sldId id="259" r:id="rId13"/>
    <p:sldId id="274" r:id="rId14"/>
    <p:sldId id="269" r:id="rId15"/>
    <p:sldId id="275" r:id="rId16"/>
    <p:sldId id="273" r:id="rId17"/>
    <p:sldId id="276" r:id="rId18"/>
  </p:sldIdLst>
  <p:sldSz cx="9144000" cy="5143500" type="screen16x9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>
      <p:cViewPr varScale="1">
        <p:scale>
          <a:sx n="90" d="100"/>
          <a:sy n="90" d="100"/>
        </p:scale>
        <p:origin x="628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32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42EADB-073A-4BDB-9C31-30A942555C8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2102AEB6-8D9F-4EC8-BE42-683D859FA944}">
      <dgm:prSet phldrT="[Text]"/>
      <dgm:spPr/>
      <dgm:t>
        <a:bodyPr/>
        <a:lstStyle/>
        <a:p>
          <a:r>
            <a:rPr lang="sv-SE" dirty="0"/>
            <a:t>Creating</a:t>
          </a:r>
        </a:p>
      </dgm:t>
    </dgm:pt>
    <dgm:pt modelId="{7A1430E6-7AA5-41D3-9C54-1B3571B74B2B}" type="parTrans" cxnId="{7CC059C8-B450-4378-AFF3-FACC185120FD}">
      <dgm:prSet/>
      <dgm:spPr/>
      <dgm:t>
        <a:bodyPr/>
        <a:lstStyle/>
        <a:p>
          <a:endParaRPr lang="sv-SE"/>
        </a:p>
      </dgm:t>
    </dgm:pt>
    <dgm:pt modelId="{24828986-1687-45B7-B2F1-2C400B632C23}" type="sibTrans" cxnId="{7CC059C8-B450-4378-AFF3-FACC185120FD}">
      <dgm:prSet/>
      <dgm:spPr/>
      <dgm:t>
        <a:bodyPr/>
        <a:lstStyle/>
        <a:p>
          <a:endParaRPr lang="sv-SE"/>
        </a:p>
      </dgm:t>
    </dgm:pt>
    <dgm:pt modelId="{10CDC49A-1AEE-4A72-9C7E-6E3EE96805BD}">
      <dgm:prSet phldrT="[Text]"/>
      <dgm:spPr/>
      <dgm:t>
        <a:bodyPr/>
        <a:lstStyle/>
        <a:p>
          <a:r>
            <a:rPr lang="sv-SE" dirty="0"/>
            <a:t>Analysing</a:t>
          </a:r>
        </a:p>
      </dgm:t>
    </dgm:pt>
    <dgm:pt modelId="{293FFA79-ACDA-4239-A493-A30706FEAFDA}" type="parTrans" cxnId="{D991B133-DFF4-42F8-84E1-8A941BB5B8EF}">
      <dgm:prSet/>
      <dgm:spPr/>
      <dgm:t>
        <a:bodyPr/>
        <a:lstStyle/>
        <a:p>
          <a:endParaRPr lang="sv-SE"/>
        </a:p>
      </dgm:t>
    </dgm:pt>
    <dgm:pt modelId="{1C0AE472-E66F-48F1-B3F5-9B9849346BAD}" type="sibTrans" cxnId="{D991B133-DFF4-42F8-84E1-8A941BB5B8EF}">
      <dgm:prSet/>
      <dgm:spPr/>
      <dgm:t>
        <a:bodyPr/>
        <a:lstStyle/>
        <a:p>
          <a:endParaRPr lang="sv-SE"/>
        </a:p>
      </dgm:t>
    </dgm:pt>
    <dgm:pt modelId="{8390C79E-12C6-4B1E-BF9E-F895B02DDBB9}">
      <dgm:prSet phldrT="[Text]"/>
      <dgm:spPr/>
      <dgm:t>
        <a:bodyPr/>
        <a:lstStyle/>
        <a:p>
          <a:r>
            <a:rPr lang="sv-SE" dirty="0" err="1"/>
            <a:t>Applying</a:t>
          </a:r>
          <a:endParaRPr lang="sv-SE" dirty="0"/>
        </a:p>
      </dgm:t>
    </dgm:pt>
    <dgm:pt modelId="{34B7A96B-D35D-4D6B-8433-4FDE978E89D0}" type="parTrans" cxnId="{D2F6AC1C-A6A2-4531-AF32-5893F687D1DC}">
      <dgm:prSet/>
      <dgm:spPr/>
      <dgm:t>
        <a:bodyPr/>
        <a:lstStyle/>
        <a:p>
          <a:endParaRPr lang="sv-SE"/>
        </a:p>
      </dgm:t>
    </dgm:pt>
    <dgm:pt modelId="{731131F5-1139-4976-83AA-C3BB9BD27764}" type="sibTrans" cxnId="{D2F6AC1C-A6A2-4531-AF32-5893F687D1DC}">
      <dgm:prSet/>
      <dgm:spPr/>
      <dgm:t>
        <a:bodyPr/>
        <a:lstStyle/>
        <a:p>
          <a:endParaRPr lang="sv-SE"/>
        </a:p>
      </dgm:t>
    </dgm:pt>
    <dgm:pt modelId="{739C6142-A907-4F23-BCD0-CD3919E50DC3}">
      <dgm:prSet phldrT="[Text]"/>
      <dgm:spPr/>
      <dgm:t>
        <a:bodyPr/>
        <a:lstStyle/>
        <a:p>
          <a:r>
            <a:rPr lang="sv-SE" dirty="0" err="1"/>
            <a:t>Remembering</a:t>
          </a:r>
          <a:endParaRPr lang="sv-SE" dirty="0"/>
        </a:p>
      </dgm:t>
    </dgm:pt>
    <dgm:pt modelId="{5BCB00C3-7652-4BA5-95CB-18A037ECF0D7}" type="parTrans" cxnId="{42EE3277-F589-4388-B1D6-2EE91125D8ED}">
      <dgm:prSet/>
      <dgm:spPr/>
      <dgm:t>
        <a:bodyPr/>
        <a:lstStyle/>
        <a:p>
          <a:endParaRPr lang="sv-SE"/>
        </a:p>
      </dgm:t>
    </dgm:pt>
    <dgm:pt modelId="{E44A73EE-1DB2-4452-8C2F-38D48835FA20}" type="sibTrans" cxnId="{42EE3277-F589-4388-B1D6-2EE91125D8ED}">
      <dgm:prSet/>
      <dgm:spPr/>
      <dgm:t>
        <a:bodyPr/>
        <a:lstStyle/>
        <a:p>
          <a:endParaRPr lang="sv-SE"/>
        </a:p>
      </dgm:t>
    </dgm:pt>
    <dgm:pt modelId="{73F425E5-7882-4D59-8400-4D9C79ABE8B9}">
      <dgm:prSet phldrT="[Text]"/>
      <dgm:spPr/>
      <dgm:t>
        <a:bodyPr/>
        <a:lstStyle/>
        <a:p>
          <a:r>
            <a:rPr lang="sv-SE" dirty="0" err="1"/>
            <a:t>Evaluating</a:t>
          </a:r>
          <a:endParaRPr lang="sv-SE" dirty="0"/>
        </a:p>
      </dgm:t>
    </dgm:pt>
    <dgm:pt modelId="{D735DF7B-5EA6-4057-9416-39DB84528EB9}" type="parTrans" cxnId="{49791BA5-5AE6-4019-A37A-E69E40F9E263}">
      <dgm:prSet/>
      <dgm:spPr/>
      <dgm:t>
        <a:bodyPr/>
        <a:lstStyle/>
        <a:p>
          <a:endParaRPr lang="sv-SE"/>
        </a:p>
      </dgm:t>
    </dgm:pt>
    <dgm:pt modelId="{E89CA0B1-84ED-480E-8114-4F83BC0F7C0B}" type="sibTrans" cxnId="{49791BA5-5AE6-4019-A37A-E69E40F9E263}">
      <dgm:prSet/>
      <dgm:spPr/>
      <dgm:t>
        <a:bodyPr/>
        <a:lstStyle/>
        <a:p>
          <a:endParaRPr lang="sv-SE"/>
        </a:p>
      </dgm:t>
    </dgm:pt>
    <dgm:pt modelId="{A896BDAB-F090-47E7-BA9D-4B5BE332C58D}">
      <dgm:prSet phldrT="[Text]"/>
      <dgm:spPr/>
      <dgm:t>
        <a:bodyPr/>
        <a:lstStyle/>
        <a:p>
          <a:r>
            <a:rPr lang="sv-SE" dirty="0" err="1"/>
            <a:t>Understanding</a:t>
          </a:r>
          <a:endParaRPr lang="sv-SE" dirty="0"/>
        </a:p>
      </dgm:t>
    </dgm:pt>
    <dgm:pt modelId="{D11FB9F7-FC07-41DE-8B98-F36EF79ACDCA}" type="parTrans" cxnId="{67AB2ABF-6AED-4602-8358-EF4428DB16B9}">
      <dgm:prSet/>
      <dgm:spPr/>
      <dgm:t>
        <a:bodyPr/>
        <a:lstStyle/>
        <a:p>
          <a:endParaRPr lang="sv-SE"/>
        </a:p>
      </dgm:t>
    </dgm:pt>
    <dgm:pt modelId="{7FD96C82-0E2F-4817-99EB-B4BBF2832B9B}" type="sibTrans" cxnId="{67AB2ABF-6AED-4602-8358-EF4428DB16B9}">
      <dgm:prSet/>
      <dgm:spPr/>
      <dgm:t>
        <a:bodyPr/>
        <a:lstStyle/>
        <a:p>
          <a:endParaRPr lang="sv-SE"/>
        </a:p>
      </dgm:t>
    </dgm:pt>
    <dgm:pt modelId="{D4D73CE3-CD58-439F-AAB2-D9EFBA79FAE4}" type="pres">
      <dgm:prSet presAssocID="{FF42EADB-073A-4BDB-9C31-30A942555C87}" presName="compositeShape" presStyleCnt="0">
        <dgm:presLayoutVars>
          <dgm:dir/>
          <dgm:resizeHandles/>
        </dgm:presLayoutVars>
      </dgm:prSet>
      <dgm:spPr/>
    </dgm:pt>
    <dgm:pt modelId="{35778D9B-E7E2-48EB-B0BA-AD5D1214A28B}" type="pres">
      <dgm:prSet presAssocID="{FF42EADB-073A-4BDB-9C31-30A942555C87}" presName="pyramid" presStyleLbl="node1" presStyleIdx="0" presStyleCnt="1" custScaleX="112934" custScaleY="100000" custLinFactNeighborX="-9548"/>
      <dgm:spPr/>
    </dgm:pt>
    <dgm:pt modelId="{568A239A-9ED0-49D2-9EA9-B06231FD592D}" type="pres">
      <dgm:prSet presAssocID="{FF42EADB-073A-4BDB-9C31-30A942555C87}" presName="theList" presStyleCnt="0"/>
      <dgm:spPr/>
    </dgm:pt>
    <dgm:pt modelId="{F78760CF-E1EC-4438-A5ED-0F7F764FD461}" type="pres">
      <dgm:prSet presAssocID="{2102AEB6-8D9F-4EC8-BE42-683D859FA944}" presName="aNode" presStyleLbl="fgAcc1" presStyleIdx="0" presStyleCnt="6" custScaleX="47909" custScaleY="73462" custLinFactY="132714" custLinFactNeighborX="-64690" custLinFactNeighborY="200000">
        <dgm:presLayoutVars>
          <dgm:bulletEnabled val="1"/>
        </dgm:presLayoutVars>
      </dgm:prSet>
      <dgm:spPr/>
    </dgm:pt>
    <dgm:pt modelId="{95646BE7-2FB8-40C9-AF85-9604FA0256DF}" type="pres">
      <dgm:prSet presAssocID="{2102AEB6-8D9F-4EC8-BE42-683D859FA944}" presName="aSpace" presStyleCnt="0"/>
      <dgm:spPr/>
    </dgm:pt>
    <dgm:pt modelId="{D64B6D0E-92EE-4829-B80D-8398896EFFD2}" type="pres">
      <dgm:prSet presAssocID="{73F425E5-7882-4D59-8400-4D9C79ABE8B9}" presName="aNode" presStyleLbl="fgAcc1" presStyleIdx="1" presStyleCnt="6" custScaleX="68441" custScaleY="80582" custLinFactY="123212" custLinFactNeighborX="-64690" custLinFactNeighborY="200000">
        <dgm:presLayoutVars>
          <dgm:bulletEnabled val="1"/>
        </dgm:presLayoutVars>
      </dgm:prSet>
      <dgm:spPr/>
    </dgm:pt>
    <dgm:pt modelId="{2D065790-C089-4541-9278-E32DE1090B62}" type="pres">
      <dgm:prSet presAssocID="{73F425E5-7882-4D59-8400-4D9C79ABE8B9}" presName="aSpace" presStyleCnt="0"/>
      <dgm:spPr/>
    </dgm:pt>
    <dgm:pt modelId="{3F92EC84-8502-4890-9A40-38091DA84C16}" type="pres">
      <dgm:prSet presAssocID="{10CDC49A-1AEE-4A72-9C7E-6E3EE96805BD}" presName="aNode" presStyleLbl="fgAcc1" presStyleIdx="2" presStyleCnt="6" custScaleX="88972" custScaleY="100940" custLinFactY="111617" custLinFactNeighborX="-64690" custLinFactNeighborY="200000">
        <dgm:presLayoutVars>
          <dgm:bulletEnabled val="1"/>
        </dgm:presLayoutVars>
      </dgm:prSet>
      <dgm:spPr/>
    </dgm:pt>
    <dgm:pt modelId="{C2C090F8-45EC-4FD0-B662-484B5C68A5B5}" type="pres">
      <dgm:prSet presAssocID="{10CDC49A-1AEE-4A72-9C7E-6E3EE96805BD}" presName="aSpace" presStyleCnt="0"/>
      <dgm:spPr/>
    </dgm:pt>
    <dgm:pt modelId="{BB7E7229-0263-4570-B9A6-1A1F6C8F7E6E}" type="pres">
      <dgm:prSet presAssocID="{8390C79E-12C6-4B1E-BF9E-F895B02DDBB9}" presName="aNode" presStyleLbl="fgAcc1" presStyleIdx="3" presStyleCnt="6" custLinFactY="100000" custLinFactNeighborX="-64690" custLinFactNeighborY="154415">
        <dgm:presLayoutVars>
          <dgm:bulletEnabled val="1"/>
        </dgm:presLayoutVars>
      </dgm:prSet>
      <dgm:spPr/>
    </dgm:pt>
    <dgm:pt modelId="{32202A8C-9FD5-4627-A7C5-B5DB6D043E7E}" type="pres">
      <dgm:prSet presAssocID="{8390C79E-12C6-4B1E-BF9E-F895B02DDBB9}" presName="aSpace" presStyleCnt="0"/>
      <dgm:spPr/>
    </dgm:pt>
    <dgm:pt modelId="{08038F95-EC73-4780-A4CB-DEB46D97F57A}" type="pres">
      <dgm:prSet presAssocID="{A896BDAB-F090-47E7-BA9D-4B5BE332C58D}" presName="aNode" presStyleLbl="fgAcc1" presStyleIdx="4" presStyleCnt="6" custScaleX="124431" custScaleY="101238" custLinFactY="90427" custLinFactNeighborX="-64690" custLinFactNeighborY="100000">
        <dgm:presLayoutVars>
          <dgm:bulletEnabled val="1"/>
        </dgm:presLayoutVars>
      </dgm:prSet>
      <dgm:spPr/>
    </dgm:pt>
    <dgm:pt modelId="{C13B6320-6AEE-4BFC-B89A-F149D8F87346}" type="pres">
      <dgm:prSet presAssocID="{A896BDAB-F090-47E7-BA9D-4B5BE332C58D}" presName="aSpace" presStyleCnt="0"/>
      <dgm:spPr/>
    </dgm:pt>
    <dgm:pt modelId="{BC293557-52B6-4E81-B2C3-B413F3D5A0B1}" type="pres">
      <dgm:prSet presAssocID="{739C6142-A907-4F23-BCD0-CD3919E50DC3}" presName="aNode" presStyleLbl="fgAcc1" presStyleIdx="5" presStyleCnt="6" custScaleX="145437" custScaleY="99323" custLinFactY="86546" custLinFactNeighborX="-64690" custLinFactNeighborY="100000">
        <dgm:presLayoutVars>
          <dgm:bulletEnabled val="1"/>
        </dgm:presLayoutVars>
      </dgm:prSet>
      <dgm:spPr/>
    </dgm:pt>
    <dgm:pt modelId="{ADDC1346-9DC3-429A-936A-55244A96985C}" type="pres">
      <dgm:prSet presAssocID="{739C6142-A907-4F23-BCD0-CD3919E50DC3}" presName="aSpace" presStyleCnt="0"/>
      <dgm:spPr/>
    </dgm:pt>
  </dgm:ptLst>
  <dgm:cxnLst>
    <dgm:cxn modelId="{D2F6AC1C-A6A2-4531-AF32-5893F687D1DC}" srcId="{FF42EADB-073A-4BDB-9C31-30A942555C87}" destId="{8390C79E-12C6-4B1E-BF9E-F895B02DDBB9}" srcOrd="3" destOrd="0" parTransId="{34B7A96B-D35D-4D6B-8433-4FDE978E89D0}" sibTransId="{731131F5-1139-4976-83AA-C3BB9BD27764}"/>
    <dgm:cxn modelId="{72AF9326-A555-4E17-B10A-721F7C58AFA1}" type="presOf" srcId="{FF42EADB-073A-4BDB-9C31-30A942555C87}" destId="{D4D73CE3-CD58-439F-AAB2-D9EFBA79FAE4}" srcOrd="0" destOrd="0" presId="urn:microsoft.com/office/officeart/2005/8/layout/pyramid2"/>
    <dgm:cxn modelId="{4FBBC429-5B2E-400B-8F1E-1C4728C9D271}" type="presOf" srcId="{A896BDAB-F090-47E7-BA9D-4B5BE332C58D}" destId="{08038F95-EC73-4780-A4CB-DEB46D97F57A}" srcOrd="0" destOrd="0" presId="urn:microsoft.com/office/officeart/2005/8/layout/pyramid2"/>
    <dgm:cxn modelId="{D991B133-DFF4-42F8-84E1-8A941BB5B8EF}" srcId="{FF42EADB-073A-4BDB-9C31-30A942555C87}" destId="{10CDC49A-1AEE-4A72-9C7E-6E3EE96805BD}" srcOrd="2" destOrd="0" parTransId="{293FFA79-ACDA-4239-A493-A30706FEAFDA}" sibTransId="{1C0AE472-E66F-48F1-B3F5-9B9849346BAD}"/>
    <dgm:cxn modelId="{FBABF737-17DF-45EE-8234-4D6CFAB579F7}" type="presOf" srcId="{8390C79E-12C6-4B1E-BF9E-F895B02DDBB9}" destId="{BB7E7229-0263-4570-B9A6-1A1F6C8F7E6E}" srcOrd="0" destOrd="0" presId="urn:microsoft.com/office/officeart/2005/8/layout/pyramid2"/>
    <dgm:cxn modelId="{8A40043A-C373-4139-BE59-B9A7F6DE4272}" type="presOf" srcId="{10CDC49A-1AEE-4A72-9C7E-6E3EE96805BD}" destId="{3F92EC84-8502-4890-9A40-38091DA84C16}" srcOrd="0" destOrd="0" presId="urn:microsoft.com/office/officeart/2005/8/layout/pyramid2"/>
    <dgm:cxn modelId="{42EE3277-F589-4388-B1D6-2EE91125D8ED}" srcId="{FF42EADB-073A-4BDB-9C31-30A942555C87}" destId="{739C6142-A907-4F23-BCD0-CD3919E50DC3}" srcOrd="5" destOrd="0" parTransId="{5BCB00C3-7652-4BA5-95CB-18A037ECF0D7}" sibTransId="{E44A73EE-1DB2-4452-8C2F-38D48835FA20}"/>
    <dgm:cxn modelId="{49791BA5-5AE6-4019-A37A-E69E40F9E263}" srcId="{FF42EADB-073A-4BDB-9C31-30A942555C87}" destId="{73F425E5-7882-4D59-8400-4D9C79ABE8B9}" srcOrd="1" destOrd="0" parTransId="{D735DF7B-5EA6-4057-9416-39DB84528EB9}" sibTransId="{E89CA0B1-84ED-480E-8114-4F83BC0F7C0B}"/>
    <dgm:cxn modelId="{D60EC1B1-217C-4380-A26A-0D4727386EEB}" type="presOf" srcId="{73F425E5-7882-4D59-8400-4D9C79ABE8B9}" destId="{D64B6D0E-92EE-4829-B80D-8398896EFFD2}" srcOrd="0" destOrd="0" presId="urn:microsoft.com/office/officeart/2005/8/layout/pyramid2"/>
    <dgm:cxn modelId="{67AB2ABF-6AED-4602-8358-EF4428DB16B9}" srcId="{FF42EADB-073A-4BDB-9C31-30A942555C87}" destId="{A896BDAB-F090-47E7-BA9D-4B5BE332C58D}" srcOrd="4" destOrd="0" parTransId="{D11FB9F7-FC07-41DE-8B98-F36EF79ACDCA}" sibTransId="{7FD96C82-0E2F-4817-99EB-B4BBF2832B9B}"/>
    <dgm:cxn modelId="{7CC059C8-B450-4378-AFF3-FACC185120FD}" srcId="{FF42EADB-073A-4BDB-9C31-30A942555C87}" destId="{2102AEB6-8D9F-4EC8-BE42-683D859FA944}" srcOrd="0" destOrd="0" parTransId="{7A1430E6-7AA5-41D3-9C54-1B3571B74B2B}" sibTransId="{24828986-1687-45B7-B2F1-2C400B632C23}"/>
    <dgm:cxn modelId="{5429C0D0-3EBC-4E9E-B0AC-B22657FFCF12}" type="presOf" srcId="{2102AEB6-8D9F-4EC8-BE42-683D859FA944}" destId="{F78760CF-E1EC-4438-A5ED-0F7F764FD461}" srcOrd="0" destOrd="0" presId="urn:microsoft.com/office/officeart/2005/8/layout/pyramid2"/>
    <dgm:cxn modelId="{BA89D2F2-7685-44FF-A2E8-E78E548D573F}" type="presOf" srcId="{739C6142-A907-4F23-BCD0-CD3919E50DC3}" destId="{BC293557-52B6-4E81-B2C3-B413F3D5A0B1}" srcOrd="0" destOrd="0" presId="urn:microsoft.com/office/officeart/2005/8/layout/pyramid2"/>
    <dgm:cxn modelId="{99CFEDC6-B083-46F7-B4BF-D34E724E50F5}" type="presParOf" srcId="{D4D73CE3-CD58-439F-AAB2-D9EFBA79FAE4}" destId="{35778D9B-E7E2-48EB-B0BA-AD5D1214A28B}" srcOrd="0" destOrd="0" presId="urn:microsoft.com/office/officeart/2005/8/layout/pyramid2"/>
    <dgm:cxn modelId="{650659A4-998A-4762-A8BB-FC194DE54A20}" type="presParOf" srcId="{D4D73CE3-CD58-439F-AAB2-D9EFBA79FAE4}" destId="{568A239A-9ED0-49D2-9EA9-B06231FD592D}" srcOrd="1" destOrd="0" presId="urn:microsoft.com/office/officeart/2005/8/layout/pyramid2"/>
    <dgm:cxn modelId="{4068F704-A19E-4525-90C6-859AC1D7EF2E}" type="presParOf" srcId="{568A239A-9ED0-49D2-9EA9-B06231FD592D}" destId="{F78760CF-E1EC-4438-A5ED-0F7F764FD461}" srcOrd="0" destOrd="0" presId="urn:microsoft.com/office/officeart/2005/8/layout/pyramid2"/>
    <dgm:cxn modelId="{63661637-1EB3-4C8F-B9EB-C567848B634E}" type="presParOf" srcId="{568A239A-9ED0-49D2-9EA9-B06231FD592D}" destId="{95646BE7-2FB8-40C9-AF85-9604FA0256DF}" srcOrd="1" destOrd="0" presId="urn:microsoft.com/office/officeart/2005/8/layout/pyramid2"/>
    <dgm:cxn modelId="{5AB399E3-E312-4FE6-AC2C-7259202EB4AD}" type="presParOf" srcId="{568A239A-9ED0-49D2-9EA9-B06231FD592D}" destId="{D64B6D0E-92EE-4829-B80D-8398896EFFD2}" srcOrd="2" destOrd="0" presId="urn:microsoft.com/office/officeart/2005/8/layout/pyramid2"/>
    <dgm:cxn modelId="{288B97CF-FD3B-43BC-AF7E-C9D3024B6C33}" type="presParOf" srcId="{568A239A-9ED0-49D2-9EA9-B06231FD592D}" destId="{2D065790-C089-4541-9278-E32DE1090B62}" srcOrd="3" destOrd="0" presId="urn:microsoft.com/office/officeart/2005/8/layout/pyramid2"/>
    <dgm:cxn modelId="{42DF001D-B700-4E62-9DD6-365197B6BC51}" type="presParOf" srcId="{568A239A-9ED0-49D2-9EA9-B06231FD592D}" destId="{3F92EC84-8502-4890-9A40-38091DA84C16}" srcOrd="4" destOrd="0" presId="urn:microsoft.com/office/officeart/2005/8/layout/pyramid2"/>
    <dgm:cxn modelId="{C357BDFA-A710-480E-B95B-0BD5969CEB1A}" type="presParOf" srcId="{568A239A-9ED0-49D2-9EA9-B06231FD592D}" destId="{C2C090F8-45EC-4FD0-B662-484B5C68A5B5}" srcOrd="5" destOrd="0" presId="urn:microsoft.com/office/officeart/2005/8/layout/pyramid2"/>
    <dgm:cxn modelId="{51A8E1A2-2822-4CFF-8C32-42CEAB916C8E}" type="presParOf" srcId="{568A239A-9ED0-49D2-9EA9-B06231FD592D}" destId="{BB7E7229-0263-4570-B9A6-1A1F6C8F7E6E}" srcOrd="6" destOrd="0" presId="urn:microsoft.com/office/officeart/2005/8/layout/pyramid2"/>
    <dgm:cxn modelId="{2B94D7DC-D440-4B88-92AE-C73D7E812DA3}" type="presParOf" srcId="{568A239A-9ED0-49D2-9EA9-B06231FD592D}" destId="{32202A8C-9FD5-4627-A7C5-B5DB6D043E7E}" srcOrd="7" destOrd="0" presId="urn:microsoft.com/office/officeart/2005/8/layout/pyramid2"/>
    <dgm:cxn modelId="{F4DF2AB6-BC29-4572-ACF6-9F65A7CA3D8F}" type="presParOf" srcId="{568A239A-9ED0-49D2-9EA9-B06231FD592D}" destId="{08038F95-EC73-4780-A4CB-DEB46D97F57A}" srcOrd="8" destOrd="0" presId="urn:microsoft.com/office/officeart/2005/8/layout/pyramid2"/>
    <dgm:cxn modelId="{3951E3D2-A9F1-4F91-971E-3838C97B6480}" type="presParOf" srcId="{568A239A-9ED0-49D2-9EA9-B06231FD592D}" destId="{C13B6320-6AEE-4BFC-B89A-F149D8F87346}" srcOrd="9" destOrd="0" presId="urn:microsoft.com/office/officeart/2005/8/layout/pyramid2"/>
    <dgm:cxn modelId="{7A926B4F-1CEF-453A-A3B0-873784BF3BD9}" type="presParOf" srcId="{568A239A-9ED0-49D2-9EA9-B06231FD592D}" destId="{BC293557-52B6-4E81-B2C3-B413F3D5A0B1}" srcOrd="10" destOrd="0" presId="urn:microsoft.com/office/officeart/2005/8/layout/pyramid2"/>
    <dgm:cxn modelId="{0B5506EC-1023-466A-9457-2149B47482EC}" type="presParOf" srcId="{568A239A-9ED0-49D2-9EA9-B06231FD592D}" destId="{ADDC1346-9DC3-429A-936A-55244A96985C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778D9B-E7E2-48EB-B0BA-AD5D1214A28B}">
      <dsp:nvSpPr>
        <dsp:cNvPr id="0" name=""/>
        <dsp:cNvSpPr/>
      </dsp:nvSpPr>
      <dsp:spPr>
        <a:xfrm>
          <a:off x="1460645" y="0"/>
          <a:ext cx="3656022" cy="323730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8760CF-E1EC-4438-A5ED-0F7F764FD461}">
      <dsp:nvSpPr>
        <dsp:cNvPr id="0" name=""/>
        <dsp:cNvSpPr/>
      </dsp:nvSpPr>
      <dsp:spPr>
        <a:xfrm>
          <a:off x="2784577" y="972106"/>
          <a:ext cx="1008125" cy="3014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/>
            <a:t>Creating</a:t>
          </a:r>
        </a:p>
      </dsp:txBody>
      <dsp:txXfrm>
        <a:off x="2799293" y="986822"/>
        <a:ext cx="978693" cy="272022"/>
      </dsp:txXfrm>
    </dsp:sp>
    <dsp:sp modelId="{D64B6D0E-92EE-4829-B80D-8398896EFFD2}">
      <dsp:nvSpPr>
        <dsp:cNvPr id="0" name=""/>
        <dsp:cNvSpPr/>
      </dsp:nvSpPr>
      <dsp:spPr>
        <a:xfrm>
          <a:off x="2568554" y="1285863"/>
          <a:ext cx="1440170" cy="3306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 err="1"/>
            <a:t>Evaluating</a:t>
          </a:r>
          <a:endParaRPr lang="sv-SE" sz="1200" kern="1200" dirty="0"/>
        </a:p>
      </dsp:txBody>
      <dsp:txXfrm>
        <a:off x="2584696" y="1302005"/>
        <a:ext cx="1407886" cy="298387"/>
      </dsp:txXfrm>
    </dsp:sp>
    <dsp:sp modelId="{3F92EC84-8502-4890-9A40-38091DA84C16}">
      <dsp:nvSpPr>
        <dsp:cNvPr id="0" name=""/>
        <dsp:cNvSpPr/>
      </dsp:nvSpPr>
      <dsp:spPr>
        <a:xfrm>
          <a:off x="2352543" y="1620248"/>
          <a:ext cx="1872194" cy="41421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/>
            <a:t>Analysing</a:t>
          </a:r>
        </a:p>
      </dsp:txBody>
      <dsp:txXfrm>
        <a:off x="2372763" y="1640468"/>
        <a:ext cx="1831754" cy="373771"/>
      </dsp:txXfrm>
    </dsp:sp>
    <dsp:sp modelId="{BB7E7229-0263-4570-B9A6-1A1F6C8F7E6E}">
      <dsp:nvSpPr>
        <dsp:cNvPr id="0" name=""/>
        <dsp:cNvSpPr/>
      </dsp:nvSpPr>
      <dsp:spPr>
        <a:xfrm>
          <a:off x="2236514" y="2014701"/>
          <a:ext cx="2104250" cy="4103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 err="1"/>
            <a:t>Applying</a:t>
          </a:r>
          <a:endParaRPr lang="sv-SE" sz="1200" kern="1200" dirty="0"/>
        </a:p>
      </dsp:txBody>
      <dsp:txXfrm>
        <a:off x="2256546" y="2034733"/>
        <a:ext cx="2064186" cy="370290"/>
      </dsp:txXfrm>
    </dsp:sp>
    <dsp:sp modelId="{08038F95-EC73-4780-A4CB-DEB46D97F57A}">
      <dsp:nvSpPr>
        <dsp:cNvPr id="0" name=""/>
        <dsp:cNvSpPr/>
      </dsp:nvSpPr>
      <dsp:spPr>
        <a:xfrm>
          <a:off x="1979469" y="2409154"/>
          <a:ext cx="2618340" cy="41543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 err="1"/>
            <a:t>Understanding</a:t>
          </a:r>
          <a:endParaRPr lang="sv-SE" sz="1200" kern="1200" dirty="0"/>
        </a:p>
      </dsp:txBody>
      <dsp:txXfrm>
        <a:off x="1999749" y="2429434"/>
        <a:ext cx="2577780" cy="374874"/>
      </dsp:txXfrm>
    </dsp:sp>
    <dsp:sp modelId="{BC293557-52B6-4E81-B2C3-B413F3D5A0B1}">
      <dsp:nvSpPr>
        <dsp:cNvPr id="0" name=""/>
        <dsp:cNvSpPr/>
      </dsp:nvSpPr>
      <dsp:spPr>
        <a:xfrm>
          <a:off x="1758460" y="2829732"/>
          <a:ext cx="3060359" cy="4075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 err="1"/>
            <a:t>Remembering</a:t>
          </a:r>
          <a:endParaRPr lang="sv-SE" sz="1200" kern="1200" dirty="0"/>
        </a:p>
      </dsp:txBody>
      <dsp:txXfrm>
        <a:off x="1778356" y="2849628"/>
        <a:ext cx="3020567" cy="367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5DE67-2EA6-4809-AA89-F57164F32371}" type="datetimeFigureOut">
              <a:rPr lang="sv-SE" smtClean="0"/>
              <a:t>2020-05-13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444FA-FFCC-46FC-9553-688432611A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9202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2020-05-13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4731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6BBBD-38F4-6243-B3DC-2861D3977935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4318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https://www.flickr.com/photos/otacke/17038214737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6BBBD-38F4-6243-B3DC-2861D397793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2622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 </a:t>
            </a:r>
            <a:r>
              <a:rPr lang="sv-SE" dirty="0" err="1"/>
              <a:t>more</a:t>
            </a:r>
            <a:r>
              <a:rPr lang="sv-SE" dirty="0"/>
              <a:t> </a:t>
            </a:r>
            <a:r>
              <a:rPr lang="sv-SE" dirty="0" err="1"/>
              <a:t>concrete</a:t>
            </a:r>
            <a:r>
              <a:rPr lang="sv-SE" dirty="0"/>
              <a:t> </a:t>
            </a:r>
            <a:r>
              <a:rPr lang="sv-SE" dirty="0" err="1"/>
              <a:t>model</a:t>
            </a:r>
            <a:r>
              <a:rPr lang="sv-SE" dirty="0"/>
              <a:t> for </a:t>
            </a:r>
            <a:r>
              <a:rPr lang="sv-SE" dirty="0" err="1"/>
              <a:t>collaborative</a:t>
            </a:r>
            <a:r>
              <a:rPr lang="sv-SE" dirty="0"/>
              <a:t> </a:t>
            </a:r>
            <a:r>
              <a:rPr lang="sv-SE" dirty="0" err="1"/>
              <a:t>learning</a:t>
            </a:r>
            <a:r>
              <a:rPr lang="sv-SE" dirty="0"/>
              <a:t> is the problem-</a:t>
            </a:r>
            <a:r>
              <a:rPr lang="sv-SE" dirty="0" err="1"/>
              <a:t>based</a:t>
            </a:r>
            <a:r>
              <a:rPr lang="sv-SE" dirty="0"/>
              <a:t> </a:t>
            </a:r>
            <a:r>
              <a:rPr lang="sv-SE" dirty="0" err="1"/>
              <a:t>learning</a:t>
            </a:r>
            <a:r>
              <a:rPr lang="sv-SE" dirty="0"/>
              <a:t> process. PBL is an approach to </a:t>
            </a:r>
            <a:r>
              <a:rPr lang="sv-SE" dirty="0" err="1"/>
              <a:t>learning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builds</a:t>
            </a:r>
            <a:r>
              <a:rPr lang="sv-SE" dirty="0"/>
              <a:t> on a </a:t>
            </a:r>
            <a:r>
              <a:rPr lang="sv-SE" dirty="0" err="1"/>
              <a:t>constructivist</a:t>
            </a:r>
            <a:r>
              <a:rPr lang="sv-SE" dirty="0"/>
              <a:t> </a:t>
            </a:r>
            <a:r>
              <a:rPr lang="sv-SE" dirty="0" err="1"/>
              <a:t>theory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learning</a:t>
            </a:r>
            <a:r>
              <a:rPr lang="sv-SE" dirty="0"/>
              <a:t> </a:t>
            </a:r>
            <a:r>
              <a:rPr lang="sv-SE" dirty="0" err="1"/>
              <a:t>where</a:t>
            </a:r>
            <a:r>
              <a:rPr lang="sv-SE" dirty="0"/>
              <a:t> the </a:t>
            </a:r>
            <a:r>
              <a:rPr lang="sv-SE" dirty="0" err="1"/>
              <a:t>interplay</a:t>
            </a:r>
            <a:r>
              <a:rPr lang="sv-SE" dirty="0"/>
              <a:t> </a:t>
            </a:r>
            <a:r>
              <a:rPr lang="sv-SE" dirty="0" err="1"/>
              <a:t>between</a:t>
            </a:r>
            <a:r>
              <a:rPr lang="sv-SE" dirty="0"/>
              <a:t> </a:t>
            </a:r>
            <a:r>
              <a:rPr lang="sv-SE" dirty="0" err="1"/>
              <a:t>individual</a:t>
            </a:r>
            <a:r>
              <a:rPr lang="sv-SE" dirty="0"/>
              <a:t> and </a:t>
            </a:r>
            <a:r>
              <a:rPr lang="sv-SE" dirty="0" err="1"/>
              <a:t>collaborative</a:t>
            </a:r>
            <a:r>
              <a:rPr lang="sv-SE" dirty="0"/>
              <a:t> </a:t>
            </a:r>
            <a:r>
              <a:rPr lang="sv-SE" dirty="0" err="1"/>
              <a:t>work</a:t>
            </a:r>
            <a:r>
              <a:rPr lang="sv-SE" dirty="0"/>
              <a:t> is </a:t>
            </a:r>
            <a:r>
              <a:rPr lang="sv-SE" dirty="0" err="1"/>
              <a:t>essential</a:t>
            </a:r>
            <a:r>
              <a:rPr lang="sv-SE" dirty="0"/>
              <a:t>. For PBL to be </a:t>
            </a:r>
            <a:r>
              <a:rPr lang="sv-SE" dirty="0" err="1"/>
              <a:t>really</a:t>
            </a:r>
            <a:r>
              <a:rPr lang="sv-SE" dirty="0"/>
              <a:t> </a:t>
            </a:r>
            <a:r>
              <a:rPr lang="sv-SE" dirty="0" err="1"/>
              <a:t>successful</a:t>
            </a:r>
            <a:r>
              <a:rPr lang="sv-SE" dirty="0"/>
              <a:t> students </a:t>
            </a:r>
            <a:r>
              <a:rPr lang="sv-SE" dirty="0" err="1"/>
              <a:t>need</a:t>
            </a:r>
            <a:r>
              <a:rPr lang="sv-SE" dirty="0"/>
              <a:t> to be </a:t>
            </a:r>
            <a:r>
              <a:rPr lang="sv-SE" dirty="0" err="1"/>
              <a:t>equipped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a </a:t>
            </a:r>
            <a:r>
              <a:rPr lang="sv-SE" dirty="0" err="1"/>
              <a:t>certain</a:t>
            </a:r>
            <a:r>
              <a:rPr lang="sv-SE" dirty="0"/>
              <a:t> </a:t>
            </a:r>
            <a:r>
              <a:rPr lang="sv-SE" dirty="0" err="1"/>
              <a:t>level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basic</a:t>
            </a:r>
            <a:r>
              <a:rPr lang="sv-SE" dirty="0"/>
              <a:t> </a:t>
            </a:r>
            <a:r>
              <a:rPr lang="sv-SE" dirty="0" err="1"/>
              <a:t>knowledge</a:t>
            </a:r>
            <a:r>
              <a:rPr lang="sv-SE" dirty="0"/>
              <a:t> </a:t>
            </a:r>
            <a:r>
              <a:rPr lang="sv-SE" dirty="0" err="1"/>
              <a:t>which</a:t>
            </a:r>
            <a:r>
              <a:rPr lang="sv-SE" dirty="0"/>
              <a:t> </a:t>
            </a:r>
            <a:r>
              <a:rPr lang="sv-SE" dirty="0" err="1"/>
              <a:t>they</a:t>
            </a:r>
            <a:r>
              <a:rPr lang="sv-SE" dirty="0"/>
              <a:t> </a:t>
            </a:r>
            <a:r>
              <a:rPr lang="sv-SE" dirty="0" err="1"/>
              <a:t>bring</a:t>
            </a:r>
            <a:r>
              <a:rPr lang="sv-SE" dirty="0"/>
              <a:t> to the problem scenario </a:t>
            </a:r>
            <a:r>
              <a:rPr lang="sv-SE" dirty="0" err="1"/>
              <a:t>that</a:t>
            </a:r>
            <a:r>
              <a:rPr lang="sv-SE" dirty="0"/>
              <a:t> is </a:t>
            </a:r>
            <a:r>
              <a:rPr lang="sv-SE" dirty="0" err="1"/>
              <a:t>presented</a:t>
            </a:r>
            <a:r>
              <a:rPr lang="sv-SE" dirty="0"/>
              <a:t> by the </a:t>
            </a:r>
            <a:r>
              <a:rPr lang="sv-SE" dirty="0" err="1"/>
              <a:t>teacher</a:t>
            </a:r>
            <a:r>
              <a:rPr lang="sv-SE" dirty="0"/>
              <a:t>. Students </a:t>
            </a:r>
            <a:r>
              <a:rPr lang="sv-SE" dirty="0" err="1"/>
              <a:t>should</a:t>
            </a:r>
            <a:r>
              <a:rPr lang="sv-SE" dirty="0"/>
              <a:t> </a:t>
            </a:r>
            <a:r>
              <a:rPr lang="sv-SE" dirty="0" err="1"/>
              <a:t>familiarize</a:t>
            </a:r>
            <a:r>
              <a:rPr lang="sv-SE" dirty="0"/>
              <a:t> </a:t>
            </a:r>
            <a:r>
              <a:rPr lang="sv-SE" dirty="0" err="1"/>
              <a:t>themselves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the scenario </a:t>
            </a:r>
            <a:r>
              <a:rPr lang="sv-SE" dirty="0" err="1"/>
              <a:t>first</a:t>
            </a:r>
            <a:r>
              <a:rPr lang="sv-SE" dirty="0"/>
              <a:t>, and try to </a:t>
            </a:r>
            <a:r>
              <a:rPr lang="sv-SE" dirty="0" err="1"/>
              <a:t>identify</a:t>
            </a:r>
            <a:r>
              <a:rPr lang="sv-SE" dirty="0"/>
              <a:t> as </a:t>
            </a:r>
            <a:r>
              <a:rPr lang="sv-SE" dirty="0" err="1"/>
              <a:t>many</a:t>
            </a:r>
            <a:r>
              <a:rPr lang="sv-SE" dirty="0"/>
              <a:t> </a:t>
            </a:r>
            <a:r>
              <a:rPr lang="sv-SE" dirty="0" err="1"/>
              <a:t>factual</a:t>
            </a:r>
            <a:r>
              <a:rPr lang="sv-SE" dirty="0"/>
              <a:t> </a:t>
            </a:r>
            <a:r>
              <a:rPr lang="sv-SE" dirty="0" err="1"/>
              <a:t>components</a:t>
            </a:r>
            <a:r>
              <a:rPr lang="sv-SE" dirty="0"/>
              <a:t> as </a:t>
            </a:r>
            <a:r>
              <a:rPr lang="sv-SE" dirty="0" err="1"/>
              <a:t>possible</a:t>
            </a:r>
            <a:r>
              <a:rPr lang="sv-SE" dirty="0"/>
              <a:t>. </a:t>
            </a:r>
            <a:r>
              <a:rPr lang="sv-SE" dirty="0" err="1"/>
              <a:t>They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do </a:t>
            </a:r>
            <a:r>
              <a:rPr lang="sv-SE" dirty="0" err="1"/>
              <a:t>this</a:t>
            </a:r>
            <a:r>
              <a:rPr lang="sv-SE" dirty="0"/>
              <a:t> on </a:t>
            </a:r>
            <a:r>
              <a:rPr lang="sv-SE" dirty="0" err="1"/>
              <a:t>their</a:t>
            </a:r>
            <a:r>
              <a:rPr lang="sv-SE" dirty="0"/>
              <a:t> </a:t>
            </a:r>
            <a:r>
              <a:rPr lang="sv-SE" dirty="0" err="1"/>
              <a:t>own</a:t>
            </a:r>
            <a:r>
              <a:rPr lang="sv-SE" dirty="0"/>
              <a:t> and </a:t>
            </a:r>
            <a:r>
              <a:rPr lang="sv-SE" dirty="0" err="1"/>
              <a:t>write</a:t>
            </a:r>
            <a:r>
              <a:rPr lang="sv-SE" dirty="0"/>
              <a:t> down </a:t>
            </a:r>
            <a:r>
              <a:rPr lang="sv-SE" dirty="0" err="1"/>
              <a:t>their</a:t>
            </a:r>
            <a:r>
              <a:rPr lang="sv-SE" dirty="0"/>
              <a:t> </a:t>
            </a:r>
            <a:r>
              <a:rPr lang="sv-SE" dirty="0" err="1"/>
              <a:t>understanding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scenario in </a:t>
            </a:r>
            <a:r>
              <a:rPr lang="sv-SE" dirty="0" err="1"/>
              <a:t>such</a:t>
            </a:r>
            <a:r>
              <a:rPr lang="sv-SE" dirty="0"/>
              <a:t> a </a:t>
            </a:r>
            <a:r>
              <a:rPr lang="sv-SE" dirty="0" err="1"/>
              <a:t>way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it </a:t>
            </a:r>
            <a:r>
              <a:rPr lang="sv-SE" dirty="0" err="1"/>
              <a:t>can</a:t>
            </a:r>
            <a:r>
              <a:rPr lang="sv-SE" dirty="0"/>
              <a:t> be </a:t>
            </a:r>
            <a:r>
              <a:rPr lang="sv-SE" dirty="0" err="1"/>
              <a:t>shared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other</a:t>
            </a:r>
            <a:r>
              <a:rPr lang="sv-SE" dirty="0"/>
              <a:t> </a:t>
            </a:r>
            <a:r>
              <a:rPr lang="sv-SE" dirty="0" err="1"/>
              <a:t>people</a:t>
            </a:r>
            <a:r>
              <a:rPr lang="sv-SE" dirty="0"/>
              <a:t> in the </a:t>
            </a:r>
            <a:r>
              <a:rPr lang="sv-SE" dirty="0" err="1"/>
              <a:t>group</a:t>
            </a:r>
            <a:r>
              <a:rPr lang="sv-SE" dirty="0"/>
              <a:t> </a:t>
            </a:r>
            <a:r>
              <a:rPr lang="sv-SE" dirty="0" err="1"/>
              <a:t>before</a:t>
            </a:r>
            <a:r>
              <a:rPr lang="sv-SE" dirty="0"/>
              <a:t> </a:t>
            </a:r>
            <a:r>
              <a:rPr lang="sv-SE" dirty="0" err="1"/>
              <a:t>they</a:t>
            </a:r>
            <a:r>
              <a:rPr lang="sv-SE" dirty="0"/>
              <a:t> </a:t>
            </a:r>
            <a:r>
              <a:rPr lang="sv-SE" dirty="0" err="1"/>
              <a:t>meet</a:t>
            </a:r>
            <a:r>
              <a:rPr lang="sv-SE" dirty="0"/>
              <a:t>. At the </a:t>
            </a:r>
            <a:r>
              <a:rPr lang="sv-SE" dirty="0" err="1"/>
              <a:t>group</a:t>
            </a:r>
            <a:r>
              <a:rPr lang="sv-SE" dirty="0"/>
              <a:t> session students go </a:t>
            </a:r>
            <a:r>
              <a:rPr lang="sv-SE" dirty="0" err="1"/>
              <a:t>through</a:t>
            </a:r>
            <a:r>
              <a:rPr lang="sv-SE" dirty="0"/>
              <a:t> </a:t>
            </a:r>
            <a:r>
              <a:rPr lang="sv-SE" dirty="0" err="1"/>
              <a:t>their</a:t>
            </a:r>
            <a:r>
              <a:rPr lang="sv-SE" dirty="0"/>
              <a:t> different </a:t>
            </a:r>
            <a:r>
              <a:rPr lang="sv-SE" dirty="0" err="1"/>
              <a:t>understandings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scenario and at </a:t>
            </a:r>
            <a:r>
              <a:rPr lang="sv-SE" dirty="0" err="1"/>
              <a:t>least</a:t>
            </a:r>
            <a:r>
              <a:rPr lang="sv-SE" dirty="0"/>
              <a:t> </a:t>
            </a:r>
            <a:r>
              <a:rPr lang="sv-SE" dirty="0" err="1"/>
              <a:t>three</a:t>
            </a:r>
            <a:r>
              <a:rPr lang="sv-SE" dirty="0"/>
              <a:t> </a:t>
            </a:r>
            <a:r>
              <a:rPr lang="sv-SE" dirty="0" err="1"/>
              <a:t>things</a:t>
            </a:r>
            <a:r>
              <a:rPr lang="sv-SE" dirty="0"/>
              <a:t> </a:t>
            </a:r>
            <a:r>
              <a:rPr lang="sv-SE" dirty="0" err="1"/>
              <a:t>should</a:t>
            </a:r>
            <a:r>
              <a:rPr lang="sv-SE" dirty="0"/>
              <a:t> be </a:t>
            </a:r>
            <a:r>
              <a:rPr lang="sv-SE" dirty="0" err="1"/>
              <a:t>established</a:t>
            </a:r>
            <a:r>
              <a:rPr lang="sv-SE" dirty="0"/>
              <a:t> 1) a common </a:t>
            </a:r>
            <a:r>
              <a:rPr lang="sv-SE" dirty="0" err="1"/>
              <a:t>ground</a:t>
            </a:r>
            <a:r>
              <a:rPr lang="sv-SE" dirty="0"/>
              <a:t> 2) </a:t>
            </a:r>
            <a:r>
              <a:rPr lang="sv-SE" dirty="0" err="1"/>
              <a:t>points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difference</a:t>
            </a:r>
            <a:r>
              <a:rPr lang="sv-SE" dirty="0"/>
              <a:t> 3) </a:t>
            </a:r>
            <a:r>
              <a:rPr lang="sv-SE" dirty="0" err="1"/>
              <a:t>knowledge</a:t>
            </a:r>
            <a:r>
              <a:rPr lang="sv-SE" dirty="0"/>
              <a:t> gaps. </a:t>
            </a:r>
            <a:r>
              <a:rPr lang="sv-SE" dirty="0" err="1"/>
              <a:t>When</a:t>
            </a:r>
            <a:r>
              <a:rPr lang="sv-SE" dirty="0"/>
              <a:t> </a:t>
            </a:r>
            <a:r>
              <a:rPr lang="sv-SE" dirty="0" err="1"/>
              <a:t>sufficient</a:t>
            </a:r>
            <a:r>
              <a:rPr lang="sv-SE" dirty="0"/>
              <a:t> </a:t>
            </a:r>
            <a:r>
              <a:rPr lang="sv-SE" dirty="0" err="1"/>
              <a:t>knowledge</a:t>
            </a:r>
            <a:r>
              <a:rPr lang="sv-SE" dirty="0"/>
              <a:t> has </a:t>
            </a:r>
            <a:r>
              <a:rPr lang="sv-SE" dirty="0" err="1"/>
              <a:t>been</a:t>
            </a:r>
            <a:r>
              <a:rPr lang="sv-SE" dirty="0"/>
              <a:t> </a:t>
            </a:r>
            <a:r>
              <a:rPr lang="sv-SE" dirty="0" err="1"/>
              <a:t>gained</a:t>
            </a:r>
            <a:r>
              <a:rPr lang="sv-SE" dirty="0"/>
              <a:t> by the </a:t>
            </a:r>
            <a:r>
              <a:rPr lang="sv-SE" dirty="0" err="1"/>
              <a:t>group</a:t>
            </a:r>
            <a:r>
              <a:rPr lang="sv-SE" dirty="0"/>
              <a:t> as a </a:t>
            </a:r>
            <a:r>
              <a:rPr lang="sv-SE" dirty="0" err="1"/>
              <a:t>whole</a:t>
            </a:r>
            <a:r>
              <a:rPr lang="sv-SE" dirty="0"/>
              <a:t> and the </a:t>
            </a:r>
            <a:r>
              <a:rPr lang="sv-SE" dirty="0" err="1"/>
              <a:t>individual</a:t>
            </a:r>
            <a:r>
              <a:rPr lang="sv-SE" dirty="0"/>
              <a:t> </a:t>
            </a:r>
            <a:r>
              <a:rPr lang="sv-SE" dirty="0" err="1"/>
              <a:t>group</a:t>
            </a:r>
            <a:r>
              <a:rPr lang="sv-SE" dirty="0"/>
              <a:t> </a:t>
            </a:r>
            <a:r>
              <a:rPr lang="sv-SE" dirty="0" err="1"/>
              <a:t>members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</a:t>
            </a:r>
            <a:r>
              <a:rPr lang="sv-SE" dirty="0" err="1"/>
              <a:t>proceed</a:t>
            </a:r>
            <a:r>
              <a:rPr lang="sv-SE" dirty="0"/>
              <a:t> to the </a:t>
            </a:r>
            <a:r>
              <a:rPr lang="sv-SE" dirty="0" err="1"/>
              <a:t>next</a:t>
            </a:r>
            <a:r>
              <a:rPr lang="sv-SE" dirty="0"/>
              <a:t> step, </a:t>
            </a:r>
            <a:r>
              <a:rPr lang="sv-SE" dirty="0" err="1"/>
              <a:t>which</a:t>
            </a:r>
            <a:r>
              <a:rPr lang="sv-SE" dirty="0"/>
              <a:t> is to </a:t>
            </a:r>
            <a:r>
              <a:rPr lang="sv-SE" dirty="0" err="1"/>
              <a:t>suggest</a:t>
            </a:r>
            <a:r>
              <a:rPr lang="sv-SE" dirty="0"/>
              <a:t> a solution to the problem scenario. </a:t>
            </a:r>
            <a:r>
              <a:rPr lang="sv-SE" dirty="0" err="1"/>
              <a:t>Again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involve</a:t>
            </a:r>
            <a:r>
              <a:rPr lang="sv-SE" dirty="0"/>
              <a:t> </a:t>
            </a:r>
            <a:r>
              <a:rPr lang="sv-SE" dirty="0" err="1"/>
              <a:t>deep</a:t>
            </a:r>
            <a:r>
              <a:rPr lang="sv-SE" dirty="0"/>
              <a:t> </a:t>
            </a:r>
            <a:r>
              <a:rPr lang="sv-SE" dirty="0" err="1"/>
              <a:t>discussions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all the </a:t>
            </a:r>
            <a:r>
              <a:rPr lang="sv-SE" dirty="0" err="1"/>
              <a:t>key</a:t>
            </a:r>
            <a:r>
              <a:rPr lang="sv-SE" dirty="0"/>
              <a:t> </a:t>
            </a:r>
            <a:r>
              <a:rPr lang="sv-SE" dirty="0" err="1"/>
              <a:t>aspects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scenario so as not to </a:t>
            </a:r>
            <a:r>
              <a:rPr lang="sv-SE" dirty="0" err="1"/>
              <a:t>leave</a:t>
            </a:r>
            <a:r>
              <a:rPr lang="sv-SE" dirty="0"/>
              <a:t> </a:t>
            </a:r>
            <a:r>
              <a:rPr lang="sv-SE" dirty="0" err="1"/>
              <a:t>anything</a:t>
            </a:r>
            <a:r>
              <a:rPr lang="sv-SE" dirty="0"/>
              <a:t> </a:t>
            </a:r>
            <a:r>
              <a:rPr lang="sv-SE" dirty="0" err="1"/>
              <a:t>out</a:t>
            </a:r>
            <a:r>
              <a:rPr lang="sv-SE" dirty="0"/>
              <a:t> and to present a </a:t>
            </a:r>
            <a:r>
              <a:rPr lang="sv-SE" dirty="0" err="1"/>
              <a:t>unified</a:t>
            </a:r>
            <a:r>
              <a:rPr lang="sv-SE" dirty="0"/>
              <a:t> and </a:t>
            </a:r>
            <a:r>
              <a:rPr lang="sv-SE" dirty="0" err="1"/>
              <a:t>coherent</a:t>
            </a:r>
            <a:r>
              <a:rPr lang="sv-SE" dirty="0"/>
              <a:t> solution </a:t>
            </a:r>
            <a:r>
              <a:rPr lang="sv-SE" dirty="0" err="1"/>
              <a:t>that</a:t>
            </a:r>
            <a:r>
              <a:rPr lang="sv-SE" dirty="0"/>
              <a:t> the </a:t>
            </a:r>
            <a:r>
              <a:rPr lang="sv-SE" dirty="0" err="1"/>
              <a:t>whole</a:t>
            </a:r>
            <a:r>
              <a:rPr lang="sv-SE" dirty="0"/>
              <a:t> </a:t>
            </a:r>
            <a:r>
              <a:rPr lang="sv-SE" dirty="0" err="1"/>
              <a:t>group</a:t>
            </a:r>
            <a:r>
              <a:rPr lang="sv-SE" dirty="0"/>
              <a:t> is </a:t>
            </a:r>
            <a:r>
              <a:rPr lang="sv-SE" dirty="0" err="1"/>
              <a:t>satisfied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. If </a:t>
            </a:r>
            <a:r>
              <a:rPr lang="sv-SE" dirty="0" err="1"/>
              <a:t>time</a:t>
            </a:r>
            <a:r>
              <a:rPr lang="sv-SE" dirty="0"/>
              <a:t> </a:t>
            </a:r>
            <a:r>
              <a:rPr lang="sv-SE" dirty="0" err="1"/>
              <a:t>permits</a:t>
            </a:r>
            <a:r>
              <a:rPr lang="sv-SE" dirty="0"/>
              <a:t> a new round </a:t>
            </a:r>
            <a:r>
              <a:rPr lang="sv-SE" dirty="0" err="1"/>
              <a:t>of</a:t>
            </a:r>
            <a:r>
              <a:rPr lang="sv-SE" dirty="0"/>
              <a:t> dilemma </a:t>
            </a:r>
            <a:r>
              <a:rPr lang="sv-SE" dirty="0" err="1"/>
              <a:t>discussions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be </a:t>
            </a:r>
            <a:r>
              <a:rPr lang="sv-SE" dirty="0" err="1"/>
              <a:t>made</a:t>
            </a:r>
            <a:r>
              <a:rPr lang="sv-SE" dirty="0"/>
              <a:t> by </a:t>
            </a:r>
            <a:r>
              <a:rPr lang="sv-SE" dirty="0" err="1"/>
              <a:t>abracting</a:t>
            </a:r>
            <a:r>
              <a:rPr lang="sv-SE" dirty="0"/>
              <a:t> </a:t>
            </a:r>
            <a:r>
              <a:rPr lang="sv-SE" dirty="0" err="1"/>
              <a:t>further</a:t>
            </a:r>
            <a:r>
              <a:rPr lang="sv-SE" dirty="0"/>
              <a:t> </a:t>
            </a:r>
            <a:r>
              <a:rPr lang="sv-SE" dirty="0" err="1"/>
              <a:t>queries</a:t>
            </a:r>
            <a:r>
              <a:rPr lang="sv-SE" dirty="0"/>
              <a:t> from the solutions. A </a:t>
            </a:r>
            <a:r>
              <a:rPr lang="sv-SE" dirty="0" err="1"/>
              <a:t>whole</a:t>
            </a:r>
            <a:r>
              <a:rPr lang="sv-SE" dirty="0"/>
              <a:t> </a:t>
            </a:r>
            <a:r>
              <a:rPr lang="sv-SE" dirty="0" err="1"/>
              <a:t>class</a:t>
            </a:r>
            <a:r>
              <a:rPr lang="sv-SE" dirty="0"/>
              <a:t> session </a:t>
            </a:r>
            <a:r>
              <a:rPr lang="sv-SE" dirty="0" err="1"/>
              <a:t>rounds</a:t>
            </a:r>
            <a:r>
              <a:rPr lang="sv-SE" dirty="0"/>
              <a:t> the </a:t>
            </a:r>
            <a:r>
              <a:rPr lang="sv-SE" dirty="0" err="1"/>
              <a:t>topic</a:t>
            </a:r>
            <a:r>
              <a:rPr lang="sv-SE" dirty="0"/>
              <a:t> off </a:t>
            </a:r>
            <a:r>
              <a:rPr lang="sv-SE" dirty="0" err="1"/>
              <a:t>where</a:t>
            </a:r>
            <a:r>
              <a:rPr lang="sv-SE" dirty="0"/>
              <a:t> all the </a:t>
            </a:r>
            <a:r>
              <a:rPr lang="sv-SE" dirty="0" err="1"/>
              <a:t>groups</a:t>
            </a:r>
            <a:r>
              <a:rPr lang="sv-SE" dirty="0"/>
              <a:t> present </a:t>
            </a:r>
            <a:r>
              <a:rPr lang="sv-SE" dirty="0" err="1"/>
              <a:t>their</a:t>
            </a:r>
            <a:r>
              <a:rPr lang="sv-SE" dirty="0"/>
              <a:t> </a:t>
            </a:r>
            <a:r>
              <a:rPr lang="sv-SE" dirty="0" err="1"/>
              <a:t>understandings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scenario and </a:t>
            </a:r>
            <a:r>
              <a:rPr lang="sv-SE" dirty="0" err="1"/>
              <a:t>their</a:t>
            </a:r>
            <a:r>
              <a:rPr lang="sv-SE" dirty="0"/>
              <a:t> solutions.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2573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So </a:t>
            </a:r>
            <a:r>
              <a:rPr lang="sv-SE" dirty="0" err="1"/>
              <a:t>here</a:t>
            </a:r>
            <a:r>
              <a:rPr lang="sv-SE" dirty="0"/>
              <a:t> I try to </a:t>
            </a:r>
            <a:r>
              <a:rPr lang="sv-SE" dirty="0" err="1"/>
              <a:t>bring</a:t>
            </a:r>
            <a:r>
              <a:rPr lang="sv-SE" dirty="0"/>
              <a:t> the strands </a:t>
            </a:r>
            <a:r>
              <a:rPr lang="sv-SE" dirty="0" err="1"/>
              <a:t>together</a:t>
            </a:r>
            <a:r>
              <a:rPr lang="sv-SE" dirty="0"/>
              <a:t>, and show </a:t>
            </a:r>
            <a:r>
              <a:rPr lang="sv-SE" dirty="0" err="1"/>
              <a:t>how</a:t>
            </a:r>
            <a:r>
              <a:rPr lang="sv-SE" dirty="0"/>
              <a:t> </a:t>
            </a:r>
            <a:r>
              <a:rPr lang="sv-SE" dirty="0" err="1"/>
              <a:t>various</a:t>
            </a:r>
            <a:r>
              <a:rPr lang="sv-SE" dirty="0"/>
              <a:t> </a:t>
            </a:r>
            <a:r>
              <a:rPr lang="sv-SE" dirty="0" err="1"/>
              <a:t>instructional</a:t>
            </a:r>
            <a:r>
              <a:rPr lang="sv-SE" dirty="0"/>
              <a:t> modes </a:t>
            </a:r>
            <a:r>
              <a:rPr lang="sv-SE" dirty="0" err="1"/>
              <a:t>can</a:t>
            </a:r>
            <a:r>
              <a:rPr lang="sv-SE" dirty="0"/>
              <a:t> be </a:t>
            </a:r>
            <a:r>
              <a:rPr lang="sv-SE" dirty="0" err="1"/>
              <a:t>sequenced</a:t>
            </a:r>
            <a:r>
              <a:rPr lang="sv-SE" dirty="0"/>
              <a:t> and </a:t>
            </a:r>
            <a:r>
              <a:rPr lang="sv-SE" dirty="0" err="1"/>
              <a:t>how</a:t>
            </a:r>
            <a:r>
              <a:rPr lang="sv-SE" dirty="0"/>
              <a:t> </a:t>
            </a:r>
            <a:r>
              <a:rPr lang="sv-SE" dirty="0" err="1"/>
              <a:t>they</a:t>
            </a:r>
            <a:r>
              <a:rPr lang="sv-SE" dirty="0"/>
              <a:t> </a:t>
            </a:r>
            <a:r>
              <a:rPr lang="sv-SE" dirty="0" err="1"/>
              <a:t>gradually</a:t>
            </a:r>
            <a:r>
              <a:rPr lang="sv-SE" dirty="0"/>
              <a:t> </a:t>
            </a:r>
            <a:r>
              <a:rPr lang="sv-SE" dirty="0" err="1"/>
              <a:t>build</a:t>
            </a:r>
            <a:r>
              <a:rPr lang="sv-SE" dirty="0"/>
              <a:t> </a:t>
            </a:r>
            <a:r>
              <a:rPr lang="sv-SE" dirty="0" err="1"/>
              <a:t>deeper</a:t>
            </a:r>
            <a:r>
              <a:rPr lang="sv-SE" dirty="0"/>
              <a:t> </a:t>
            </a:r>
            <a:r>
              <a:rPr lang="sv-SE" dirty="0" err="1"/>
              <a:t>understanding</a:t>
            </a:r>
            <a:r>
              <a:rPr lang="sv-SE" dirty="0"/>
              <a:t>. The </a:t>
            </a:r>
            <a:r>
              <a:rPr lang="sv-SE" dirty="0" err="1"/>
              <a:t>model</a:t>
            </a:r>
            <a:r>
              <a:rPr lang="sv-SE" dirty="0"/>
              <a:t>, as </a:t>
            </a:r>
            <a:r>
              <a:rPr lang="sv-SE" dirty="0" err="1"/>
              <a:t>many</a:t>
            </a:r>
            <a:r>
              <a:rPr lang="sv-SE" dirty="0"/>
              <a:t> </a:t>
            </a:r>
            <a:r>
              <a:rPr lang="sv-SE" dirty="0" err="1"/>
              <a:t>models</a:t>
            </a:r>
            <a:r>
              <a:rPr lang="sv-SE" dirty="0"/>
              <a:t>, is </a:t>
            </a:r>
            <a:r>
              <a:rPr lang="sv-SE" dirty="0" err="1"/>
              <a:t>temptingly</a:t>
            </a:r>
            <a:r>
              <a:rPr lang="sv-SE" dirty="0"/>
              <a:t> simple. </a:t>
            </a:r>
            <a:r>
              <a:rPr lang="sv-SE" dirty="0" err="1"/>
              <a:t>Sometimes</a:t>
            </a:r>
            <a:r>
              <a:rPr lang="sv-SE" dirty="0"/>
              <a:t> it </a:t>
            </a:r>
            <a:r>
              <a:rPr lang="sv-SE" dirty="0" err="1"/>
              <a:t>can</a:t>
            </a:r>
            <a:r>
              <a:rPr lang="sv-SE" dirty="0"/>
              <a:t> be </a:t>
            </a:r>
            <a:r>
              <a:rPr lang="sv-SE" dirty="0" err="1"/>
              <a:t>necessary</a:t>
            </a:r>
            <a:r>
              <a:rPr lang="sv-SE" dirty="0"/>
              <a:t> to loop the </a:t>
            </a:r>
            <a:r>
              <a:rPr lang="sv-SE" dirty="0" err="1"/>
              <a:t>instructional</a:t>
            </a:r>
            <a:r>
              <a:rPr lang="sv-SE" dirty="0"/>
              <a:t> </a:t>
            </a:r>
            <a:r>
              <a:rPr lang="sv-SE" dirty="0" err="1"/>
              <a:t>sequences</a:t>
            </a:r>
            <a:r>
              <a:rPr lang="sv-SE" dirty="0"/>
              <a:t> and do </a:t>
            </a:r>
            <a:r>
              <a:rPr lang="sv-SE" dirty="0" err="1"/>
              <a:t>more</a:t>
            </a:r>
            <a:r>
              <a:rPr lang="sv-SE" dirty="0"/>
              <a:t> </a:t>
            </a:r>
            <a:r>
              <a:rPr lang="sv-SE" dirty="0" err="1"/>
              <a:t>than</a:t>
            </a:r>
            <a:r>
              <a:rPr lang="sv-SE" dirty="0"/>
              <a:t> </a:t>
            </a:r>
            <a:r>
              <a:rPr lang="sv-SE" dirty="0" err="1"/>
              <a:t>one</a:t>
            </a:r>
            <a:r>
              <a:rPr lang="sv-SE" dirty="0"/>
              <a:t> round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basic</a:t>
            </a:r>
            <a:r>
              <a:rPr lang="sv-SE" dirty="0"/>
              <a:t> </a:t>
            </a:r>
            <a:r>
              <a:rPr lang="sv-SE" dirty="0" err="1"/>
              <a:t>knowledge</a:t>
            </a:r>
            <a:r>
              <a:rPr lang="sv-SE" dirty="0"/>
              <a:t> </a:t>
            </a:r>
            <a:r>
              <a:rPr lang="sv-SE" dirty="0" err="1"/>
              <a:t>work</a:t>
            </a:r>
            <a:r>
              <a:rPr lang="sv-SE" dirty="0"/>
              <a:t> or to </a:t>
            </a:r>
            <a:r>
              <a:rPr lang="sv-SE" dirty="0" err="1"/>
              <a:t>work</a:t>
            </a:r>
            <a:r>
              <a:rPr lang="sv-SE" dirty="0"/>
              <a:t> </a:t>
            </a:r>
            <a:r>
              <a:rPr lang="sv-SE" dirty="0" err="1"/>
              <a:t>through</a:t>
            </a:r>
            <a:r>
              <a:rPr lang="sv-SE" dirty="0"/>
              <a:t> a scenario </a:t>
            </a:r>
            <a:r>
              <a:rPr lang="sv-SE" dirty="0" err="1"/>
              <a:t>more</a:t>
            </a:r>
            <a:r>
              <a:rPr lang="sv-SE" dirty="0"/>
              <a:t> </a:t>
            </a:r>
            <a:r>
              <a:rPr lang="sv-SE" dirty="0" err="1"/>
              <a:t>than</a:t>
            </a:r>
            <a:r>
              <a:rPr lang="sv-SE" dirty="0"/>
              <a:t> </a:t>
            </a:r>
            <a:r>
              <a:rPr lang="sv-SE" dirty="0" err="1"/>
              <a:t>once</a:t>
            </a:r>
            <a:r>
              <a:rPr lang="sv-SE" dirty="0"/>
              <a:t>, all </a:t>
            </a:r>
            <a:r>
              <a:rPr lang="sv-SE" dirty="0" err="1"/>
              <a:t>depending</a:t>
            </a:r>
            <a:r>
              <a:rPr lang="sv-SE" dirty="0"/>
              <a:t> on the </a:t>
            </a:r>
            <a:r>
              <a:rPr lang="sv-SE" dirty="0" err="1"/>
              <a:t>course</a:t>
            </a:r>
            <a:r>
              <a:rPr lang="sv-SE" dirty="0"/>
              <a:t> </a:t>
            </a:r>
            <a:r>
              <a:rPr lang="sv-SE" dirty="0" err="1"/>
              <a:t>goals</a:t>
            </a:r>
            <a:r>
              <a:rPr lang="sv-SE" dirty="0"/>
              <a:t> and the </a:t>
            </a:r>
            <a:r>
              <a:rPr lang="sv-SE" dirty="0" err="1"/>
              <a:t>time</a:t>
            </a:r>
            <a:r>
              <a:rPr lang="sv-SE" dirty="0"/>
              <a:t> at </a:t>
            </a:r>
            <a:r>
              <a:rPr lang="sv-SE" dirty="0" err="1"/>
              <a:t>disposal</a:t>
            </a:r>
            <a:r>
              <a:rPr lang="sv-SE" dirty="0"/>
              <a:t>. </a:t>
            </a:r>
            <a:r>
              <a:rPr lang="sv-SE" dirty="0" err="1"/>
              <a:t>Furthermore</a:t>
            </a:r>
            <a:r>
              <a:rPr lang="sv-SE" dirty="0"/>
              <a:t>, the </a:t>
            </a:r>
            <a:r>
              <a:rPr lang="sv-SE" dirty="0" err="1"/>
              <a:t>model</a:t>
            </a:r>
            <a:r>
              <a:rPr lang="sv-SE" dirty="0"/>
              <a:t> </a:t>
            </a:r>
            <a:r>
              <a:rPr lang="sv-SE" dirty="0" err="1"/>
              <a:t>does</a:t>
            </a:r>
            <a:r>
              <a:rPr lang="sv-SE" dirty="0"/>
              <a:t> not </a:t>
            </a:r>
            <a:r>
              <a:rPr lang="sv-SE" dirty="0" err="1"/>
              <a:t>say</a:t>
            </a:r>
            <a:r>
              <a:rPr lang="sv-SE" dirty="0"/>
              <a:t> </a:t>
            </a:r>
            <a:r>
              <a:rPr lang="sv-SE" dirty="0" err="1"/>
              <a:t>anything</a:t>
            </a:r>
            <a:r>
              <a:rPr lang="sv-SE" dirty="0"/>
              <a:t> </a:t>
            </a:r>
            <a:r>
              <a:rPr lang="sv-SE" dirty="0" err="1"/>
              <a:t>about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long </a:t>
            </a:r>
            <a:r>
              <a:rPr lang="sv-SE" dirty="0" err="1"/>
              <a:t>time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or </a:t>
            </a:r>
            <a:r>
              <a:rPr lang="sv-SE" dirty="0" err="1"/>
              <a:t>should</a:t>
            </a:r>
            <a:r>
              <a:rPr lang="sv-SE" dirty="0"/>
              <a:t> be </a:t>
            </a:r>
            <a:r>
              <a:rPr lang="sv-SE" dirty="0" err="1"/>
              <a:t>spent</a:t>
            </a:r>
            <a:r>
              <a:rPr lang="sv-SE" dirty="0"/>
              <a:t> for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sequence</a:t>
            </a:r>
            <a:r>
              <a:rPr lang="sv-SE" dirty="0"/>
              <a:t>. </a:t>
            </a:r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important</a:t>
            </a:r>
            <a:r>
              <a:rPr lang="sv-SE" dirty="0"/>
              <a:t> </a:t>
            </a:r>
            <a:r>
              <a:rPr lang="sv-SE" dirty="0" err="1"/>
              <a:t>thing</a:t>
            </a:r>
            <a:r>
              <a:rPr lang="sv-SE" dirty="0"/>
              <a:t>, </a:t>
            </a:r>
            <a:r>
              <a:rPr lang="sv-SE" dirty="0" err="1"/>
              <a:t>however</a:t>
            </a:r>
            <a:r>
              <a:rPr lang="sv-SE" dirty="0"/>
              <a:t>, </a:t>
            </a:r>
            <a:r>
              <a:rPr lang="sv-SE" dirty="0" err="1"/>
              <a:t>that</a:t>
            </a:r>
            <a:r>
              <a:rPr lang="sv-SE" dirty="0"/>
              <a:t> I </a:t>
            </a:r>
            <a:r>
              <a:rPr lang="sv-SE" dirty="0" err="1"/>
              <a:t>would</a:t>
            </a:r>
            <a:r>
              <a:rPr lang="sv-SE" dirty="0"/>
              <a:t> like to </a:t>
            </a:r>
            <a:r>
              <a:rPr lang="sv-SE" dirty="0" err="1"/>
              <a:t>point</a:t>
            </a:r>
            <a:r>
              <a:rPr lang="sv-SE" dirty="0"/>
              <a:t> </a:t>
            </a:r>
            <a:r>
              <a:rPr lang="sv-SE" dirty="0" err="1"/>
              <a:t>out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 is </a:t>
            </a:r>
            <a:r>
              <a:rPr lang="sv-SE" dirty="0" err="1"/>
              <a:t>that</a:t>
            </a:r>
            <a:r>
              <a:rPr lang="sv-SE" dirty="0"/>
              <a:t> in order for </a:t>
            </a:r>
            <a:r>
              <a:rPr lang="sv-SE" dirty="0" err="1"/>
              <a:t>higher-level</a:t>
            </a:r>
            <a:r>
              <a:rPr lang="sv-SE" dirty="0"/>
              <a:t> </a:t>
            </a:r>
            <a:r>
              <a:rPr lang="sv-SE" dirty="0" err="1"/>
              <a:t>cognitive</a:t>
            </a:r>
            <a:r>
              <a:rPr lang="sv-SE" dirty="0"/>
              <a:t> </a:t>
            </a:r>
            <a:r>
              <a:rPr lang="sv-SE" dirty="0" err="1"/>
              <a:t>work</a:t>
            </a:r>
            <a:r>
              <a:rPr lang="sv-SE" dirty="0"/>
              <a:t> to </a:t>
            </a:r>
            <a:r>
              <a:rPr lang="sv-SE" dirty="0" err="1"/>
              <a:t>take</a:t>
            </a:r>
            <a:r>
              <a:rPr lang="sv-SE" dirty="0"/>
              <a:t> </a:t>
            </a:r>
            <a:r>
              <a:rPr lang="sv-SE" dirty="0" err="1"/>
              <a:t>place</a:t>
            </a:r>
            <a:r>
              <a:rPr lang="sv-SE" dirty="0"/>
              <a:t> </a:t>
            </a:r>
            <a:r>
              <a:rPr lang="sv-SE" dirty="0" err="1"/>
              <a:t>successfully</a:t>
            </a:r>
            <a:r>
              <a:rPr lang="sv-SE" dirty="0"/>
              <a:t>, the </a:t>
            </a:r>
            <a:r>
              <a:rPr lang="sv-SE" dirty="0" err="1"/>
              <a:t>base</a:t>
            </a:r>
            <a:r>
              <a:rPr lang="sv-SE" dirty="0"/>
              <a:t> must be </a:t>
            </a:r>
            <a:r>
              <a:rPr lang="sv-SE" dirty="0" err="1"/>
              <a:t>really</a:t>
            </a:r>
            <a:r>
              <a:rPr lang="sv-SE" dirty="0"/>
              <a:t> solid. </a:t>
            </a:r>
            <a:r>
              <a:rPr lang="sv-SE" dirty="0" err="1"/>
              <a:t>This</a:t>
            </a:r>
            <a:r>
              <a:rPr lang="sv-SE" dirty="0"/>
              <a:t> is </a:t>
            </a:r>
            <a:r>
              <a:rPr lang="sv-SE" dirty="0" err="1"/>
              <a:t>probably</a:t>
            </a:r>
            <a:r>
              <a:rPr lang="sv-SE" dirty="0"/>
              <a:t> </a:t>
            </a:r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most</a:t>
            </a:r>
            <a:r>
              <a:rPr lang="sv-SE" dirty="0"/>
              <a:t> </a:t>
            </a:r>
            <a:r>
              <a:rPr lang="sv-SE" dirty="0" err="1"/>
              <a:t>important</a:t>
            </a:r>
            <a:r>
              <a:rPr lang="sv-SE" dirty="0"/>
              <a:t> </a:t>
            </a:r>
            <a:r>
              <a:rPr lang="sv-SE" dirty="0" err="1"/>
              <a:t>criticisms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constructivism</a:t>
            </a:r>
            <a:r>
              <a:rPr lang="sv-SE" dirty="0"/>
              <a:t> – </a:t>
            </a:r>
            <a:r>
              <a:rPr lang="sv-SE" dirty="0" err="1"/>
              <a:t>that</a:t>
            </a:r>
            <a:r>
              <a:rPr lang="sv-SE" dirty="0"/>
              <a:t> students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left</a:t>
            </a:r>
            <a:r>
              <a:rPr lang="sv-SE" dirty="0"/>
              <a:t> to </a:t>
            </a:r>
            <a:r>
              <a:rPr lang="sv-SE" dirty="0" err="1"/>
              <a:t>tackle</a:t>
            </a:r>
            <a:r>
              <a:rPr lang="sv-SE" dirty="0"/>
              <a:t> </a:t>
            </a:r>
            <a:r>
              <a:rPr lang="sv-SE" dirty="0" err="1"/>
              <a:t>complex</a:t>
            </a:r>
            <a:r>
              <a:rPr lang="sv-SE" dirty="0"/>
              <a:t> problems </a:t>
            </a:r>
            <a:r>
              <a:rPr lang="sv-SE" dirty="0" err="1"/>
              <a:t>without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</a:t>
            </a:r>
            <a:r>
              <a:rPr lang="sv-SE" dirty="0" err="1"/>
              <a:t>grasped</a:t>
            </a:r>
            <a:r>
              <a:rPr lang="sv-SE" dirty="0"/>
              <a:t> the </a:t>
            </a:r>
            <a:r>
              <a:rPr lang="sv-SE" dirty="0" err="1"/>
              <a:t>basics</a:t>
            </a:r>
            <a:r>
              <a:rPr lang="sv-SE" dirty="0"/>
              <a:t> </a:t>
            </a:r>
            <a:r>
              <a:rPr lang="sv-SE" dirty="0" err="1"/>
              <a:t>properly</a:t>
            </a:r>
            <a:r>
              <a:rPr lang="sv-SE" dirty="0"/>
              <a:t>, and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generates</a:t>
            </a:r>
            <a:r>
              <a:rPr lang="sv-SE" dirty="0"/>
              <a:t> frustration and </a:t>
            </a:r>
            <a:r>
              <a:rPr lang="sv-SE" dirty="0" err="1"/>
              <a:t>demotivation</a:t>
            </a:r>
            <a:r>
              <a:rPr lang="sv-SE" dirty="0"/>
              <a:t> on all parts. </a:t>
            </a:r>
            <a:r>
              <a:rPr lang="sv-SE" dirty="0" err="1"/>
              <a:t>However</a:t>
            </a:r>
            <a:r>
              <a:rPr lang="sv-SE" dirty="0"/>
              <a:t>, </a:t>
            </a:r>
            <a:r>
              <a:rPr lang="sv-SE" dirty="0" err="1"/>
              <a:t>if</a:t>
            </a:r>
            <a:r>
              <a:rPr lang="sv-SE" dirty="0"/>
              <a:t> it is </a:t>
            </a:r>
            <a:r>
              <a:rPr lang="sv-SE" dirty="0" err="1"/>
              <a:t>carefully</a:t>
            </a:r>
            <a:r>
              <a:rPr lang="sv-SE" dirty="0"/>
              <a:t> </a:t>
            </a:r>
            <a:r>
              <a:rPr lang="sv-SE" dirty="0" err="1"/>
              <a:t>implemented</a:t>
            </a:r>
            <a:r>
              <a:rPr lang="sv-SE" dirty="0"/>
              <a:t> and </a:t>
            </a:r>
            <a:r>
              <a:rPr lang="sv-SE" dirty="0" err="1"/>
              <a:t>extended</a:t>
            </a:r>
            <a:r>
              <a:rPr lang="sv-SE" dirty="0"/>
              <a:t> in </a:t>
            </a:r>
            <a:r>
              <a:rPr lang="sv-SE" dirty="0" err="1"/>
              <a:t>time</a:t>
            </a:r>
            <a:r>
              <a:rPr lang="sv-SE" dirty="0"/>
              <a:t>, I </a:t>
            </a:r>
            <a:r>
              <a:rPr lang="sv-SE" dirty="0" err="1"/>
              <a:t>would</a:t>
            </a:r>
            <a:r>
              <a:rPr lang="sv-SE" dirty="0"/>
              <a:t> </a:t>
            </a:r>
            <a:r>
              <a:rPr lang="sv-SE" dirty="0" err="1"/>
              <a:t>argue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model</a:t>
            </a:r>
            <a:r>
              <a:rPr lang="sv-SE" dirty="0"/>
              <a:t> has </a:t>
            </a:r>
            <a:r>
              <a:rPr lang="sv-SE" dirty="0" err="1"/>
              <a:t>many</a:t>
            </a:r>
            <a:r>
              <a:rPr lang="sv-SE" dirty="0"/>
              <a:t> </a:t>
            </a:r>
            <a:r>
              <a:rPr lang="sv-SE" dirty="0" err="1"/>
              <a:t>advantages</a:t>
            </a:r>
            <a:r>
              <a:rPr lang="sv-SE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51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SU_PPT_eld"/>
          <p:cNvPicPr>
            <a:picLocks noChangeAspect="1" noChangeArrowheads="1"/>
          </p:cNvPicPr>
          <p:nvPr userDrawn="1"/>
        </p:nvPicPr>
        <p:blipFill>
          <a:blip r:embed="rId2" cstate="print"/>
          <a:srcRect l="4988" t="-362"/>
          <a:stretch>
            <a:fillRect/>
          </a:stretch>
        </p:blipFill>
        <p:spPr bwMode="auto">
          <a:xfrm>
            <a:off x="0" y="1275606"/>
            <a:ext cx="5310514" cy="3867894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4614300"/>
            <a:ext cx="1123200" cy="210600"/>
          </a:xfrm>
        </p:spPr>
        <p:txBody>
          <a:bodyPr/>
          <a:lstStyle/>
          <a:p>
            <a:fld id="{DCAD0FF4-D49C-43BC-9119-4EF626B6C9BA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4614300"/>
            <a:ext cx="4492800" cy="210600"/>
          </a:xfrm>
        </p:spPr>
        <p:txBody>
          <a:bodyPr anchor="ctr" anchorCtr="0"/>
          <a:lstStyle/>
          <a:p>
            <a:r>
              <a:rPr lang="en-GB" dirty="0"/>
              <a:t>/Name </a:t>
            </a:r>
            <a:r>
              <a:rPr lang="en-GB" dirty="0" err="1"/>
              <a:t>Name</a:t>
            </a:r>
            <a:r>
              <a:rPr lang="en-GB" dirty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4614300"/>
            <a:ext cx="2133600" cy="2106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565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4272-7F51-4337-B704-357F433A00E2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6275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106000"/>
            <a:ext cx="3348000" cy="24111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106000"/>
            <a:ext cx="3348000" cy="24111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8B0-0D26-4236-93F3-5803B98259AA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6022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B277-EB7D-4555-93E9-632DD97DDC9D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5211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4690800" cy="59670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106000"/>
            <a:ext cx="4690800" cy="24111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471500"/>
            <a:ext cx="3060000" cy="30456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F56C-8DD4-4518-B195-372A8CB95D71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655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458000"/>
            <a:ext cx="6850800" cy="305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B2B1-052C-4B1A-893D-771DF8B39875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3329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E2C68-A447-4207-AC49-529F7E83D889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9938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68480" y="982800"/>
            <a:ext cx="7948800" cy="3237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68480" y="4792500"/>
            <a:ext cx="1123200" cy="210600"/>
          </a:xfrm>
        </p:spPr>
        <p:txBody>
          <a:bodyPr/>
          <a:lstStyle/>
          <a:p>
            <a:fld id="{8AE743E2-63B2-4144-B8C4-792E50AA26B7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5424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4690800" cy="5967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106000"/>
            <a:ext cx="4690800" cy="241110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471500"/>
            <a:ext cx="3060000" cy="304560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2906-CFDC-904C-956A-C75B424BFFE6}" type="datetimeFigureOut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06B4-FC80-B148-AC0C-000F9B6F15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1588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14778"/>
            <a:ext cx="4139952" cy="3828722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4614300"/>
            <a:ext cx="1123200" cy="210600"/>
          </a:xfrm>
        </p:spPr>
        <p:txBody>
          <a:bodyPr/>
          <a:lstStyle/>
          <a:p>
            <a:fld id="{81F3E177-B054-4B9D-8004-308E2D7F943D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4614300"/>
            <a:ext cx="4492800" cy="210600"/>
          </a:xfrm>
        </p:spPr>
        <p:txBody>
          <a:bodyPr/>
          <a:lstStyle/>
          <a:p>
            <a:r>
              <a:rPr lang="en-GB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4614300"/>
            <a:ext cx="2133600" cy="2106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BF6B-D11C-4DBB-8D76-439CA7DCBB46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106000"/>
            <a:ext cx="3348000" cy="24111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106000"/>
            <a:ext cx="3348000" cy="24111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491B-5C7D-4886-A32E-282E775C62F9}" type="datetime1">
              <a:rPr lang="sv-SE" smtClean="0"/>
              <a:t>2020-05-13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EFC5-A76B-401E-B133-CAEABAD1B776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4690800" cy="59670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106000"/>
            <a:ext cx="4690800" cy="24111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471500"/>
            <a:ext cx="3060000" cy="30456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0EBE-F086-4435-9EC4-8EC38071AF6E}" type="datetime1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458000"/>
            <a:ext cx="6850800" cy="305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A595-B558-487F-9DDD-C010FA050755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E1BE-AB31-42EE-BCAF-7D0BBF807EA5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/>
          <a:srcRect l="1746"/>
          <a:stretch>
            <a:fillRect/>
          </a:stretch>
        </p:blipFill>
        <p:spPr bwMode="auto">
          <a:xfrm>
            <a:off x="1588" y="317501"/>
            <a:ext cx="5077841" cy="4825999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4614300"/>
            <a:ext cx="1123200" cy="210600"/>
          </a:xfrm>
        </p:spPr>
        <p:txBody>
          <a:bodyPr/>
          <a:lstStyle/>
          <a:p>
            <a:fld id="{A4CBEAE2-6D28-4D97-B450-523CAF508E05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4614300"/>
            <a:ext cx="4492800" cy="210600"/>
          </a:xfrm>
        </p:spPr>
        <p:txBody>
          <a:bodyPr/>
          <a:lstStyle/>
          <a:p>
            <a:r>
              <a:rPr lang="en-GB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4614300"/>
            <a:ext cx="2133600" cy="2106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91392-AAA6-40EB-B160-3E3B219E4C9E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106000"/>
            <a:ext cx="3348000" cy="24111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106000"/>
            <a:ext cx="3348000" cy="24111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257C7-76C0-45BA-9FF6-7855E784BABC}" type="datetime1">
              <a:rPr lang="sv-SE" smtClean="0"/>
              <a:t>2020-05-13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AF-16EE-4BEF-BC78-A94BA5500CF2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4690800" cy="59670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106000"/>
            <a:ext cx="4690800" cy="24111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471500"/>
            <a:ext cx="3060000" cy="30456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81C0-A0E0-4824-8679-1895B623F017}" type="datetime1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458000"/>
            <a:ext cx="6850800" cy="305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F503B-6435-4265-BB82-3F500C4F0E4D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F2C06-0809-4736-8637-61AEE6A0631F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/Name </a:t>
            </a:r>
            <a:r>
              <a:rPr lang="en-GB" dirty="0" err="1"/>
              <a:t>Name</a:t>
            </a:r>
            <a:r>
              <a:rPr lang="en-GB" dirty="0"/>
              <a:t>, Institution or similar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1192" y="1210249"/>
            <a:ext cx="6385320" cy="4355166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4614300"/>
            <a:ext cx="1123200" cy="210600"/>
          </a:xfrm>
        </p:spPr>
        <p:txBody>
          <a:bodyPr/>
          <a:lstStyle/>
          <a:p>
            <a:fld id="{A2623DF6-E839-4D38-8046-BD4816305B46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4614300"/>
            <a:ext cx="4492800" cy="210600"/>
          </a:xfrm>
        </p:spPr>
        <p:txBody>
          <a:bodyPr/>
          <a:lstStyle/>
          <a:p>
            <a:r>
              <a:rPr lang="en-US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4614300"/>
            <a:ext cx="2133600" cy="2106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92298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18F9-95F6-4BC9-979D-CA9147EC1B03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50621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106000"/>
            <a:ext cx="3348000" cy="24111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106000"/>
            <a:ext cx="3348000" cy="24111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6E5DA-DC22-4218-B5CB-EDC91BF1DC4B}" type="datetime1">
              <a:rPr lang="sv-SE" smtClean="0"/>
              <a:t>2020-05-13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32631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DA504-2305-4309-A66E-9280538535BA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40603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4690800" cy="5967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106000"/>
            <a:ext cx="4690800" cy="24111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471500"/>
            <a:ext cx="3060000" cy="30456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993E-7A95-4B54-BD31-6EBD0A713040}" type="datetime1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9145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458000"/>
            <a:ext cx="6850800" cy="305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694D-961B-4349-A0A9-B9C5FE3AD250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71941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53312-33B4-47EC-B6C9-A7CE8CEADEAD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01119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7811" y="1185814"/>
            <a:ext cx="5616624" cy="412224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4614300"/>
            <a:ext cx="1123200" cy="210600"/>
          </a:xfrm>
        </p:spPr>
        <p:txBody>
          <a:bodyPr/>
          <a:lstStyle/>
          <a:p>
            <a:fld id="{62CAAF94-B2D4-4EBC-944F-6B188124739F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4614300"/>
            <a:ext cx="4492800" cy="210600"/>
          </a:xfrm>
        </p:spPr>
        <p:txBody>
          <a:bodyPr/>
          <a:lstStyle/>
          <a:p>
            <a:r>
              <a:rPr lang="en-US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4614300"/>
            <a:ext cx="2133600" cy="2106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25439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18F9-95F6-4BC9-979D-CA9147EC1B03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47938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106000"/>
            <a:ext cx="3348000" cy="24111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106000"/>
            <a:ext cx="3348000" cy="24111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6E5DA-DC22-4218-B5CB-EDC91BF1DC4B}" type="datetime1">
              <a:rPr lang="sv-SE" smtClean="0"/>
              <a:t>2020-05-13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45829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DA504-2305-4309-A66E-9280538535BA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89344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4690800" cy="5967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106000"/>
            <a:ext cx="4690800" cy="24111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471500"/>
            <a:ext cx="3060000" cy="30456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993E-7A95-4B54-BD31-6EBD0A713040}" type="datetime1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93095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458000"/>
            <a:ext cx="6850800" cy="305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694D-961B-4349-A0A9-B9C5FE3AD250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38585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53312-33B4-47EC-B6C9-A7CE8CEADEAD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33443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483518"/>
            <a:ext cx="5553597" cy="5134457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4614300"/>
            <a:ext cx="1123200" cy="210600"/>
          </a:xfrm>
        </p:spPr>
        <p:txBody>
          <a:bodyPr/>
          <a:lstStyle/>
          <a:p>
            <a:fld id="{FDC0BCC4-2D3C-4885-B8D8-25035BC75C47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4614300"/>
            <a:ext cx="4492800" cy="210600"/>
          </a:xfrm>
        </p:spPr>
        <p:txBody>
          <a:bodyPr/>
          <a:lstStyle/>
          <a:p>
            <a:r>
              <a:rPr lang="en-US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4614300"/>
            <a:ext cx="2133600" cy="2106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22696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18F9-95F6-4BC9-979D-CA9147EC1B03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47938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106000"/>
            <a:ext cx="3348000" cy="24111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106000"/>
            <a:ext cx="3348000" cy="24111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6E5DA-DC22-4218-B5CB-EDC91BF1DC4B}" type="datetime1">
              <a:rPr lang="sv-SE" smtClean="0"/>
              <a:t>2020-05-13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45829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DA504-2305-4309-A66E-9280538535BA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89344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4690800" cy="5967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106000"/>
            <a:ext cx="4690800" cy="24111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471500"/>
            <a:ext cx="3060000" cy="30456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993E-7A95-4B54-BD31-6EBD0A713040}" type="datetime1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93095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458000"/>
            <a:ext cx="6850800" cy="305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694D-961B-4349-A0A9-B9C5FE3AD250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38585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53312-33B4-47EC-B6C9-A7CE8CEADEAD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3344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4614300"/>
            <a:ext cx="11232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AEFE5D8C-6658-4CE8-AFEF-D97C75A23B81}" type="datetime1">
              <a:rPr lang="en-GB" smtClean="0"/>
              <a:pPr/>
              <a:t>13/05/2020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4614300"/>
            <a:ext cx="4492800" cy="2124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GB" dirty="0"/>
              <a:t>/Name </a:t>
            </a:r>
            <a:r>
              <a:rPr lang="en-GB" dirty="0" err="1"/>
              <a:t>Name</a:t>
            </a:r>
            <a:r>
              <a:rPr lang="en-GB" dirty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4614300"/>
            <a:ext cx="21336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2" name="Picture 11" descr="logo-org-engelsk_rgb.png"/>
          <p:cNvPicPr>
            <a:picLocks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8042612" y="195486"/>
            <a:ext cx="784800" cy="74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9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44" r:id="rId8"/>
    <p:sldLayoutId id="2147483745" r:id="rId9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4614300"/>
            <a:ext cx="11232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30E40AC1-D8A3-42FB-8D94-E1F3579BD722}" type="datetime1">
              <a:rPr lang="sv-SE" smtClean="0"/>
              <a:t>2020-05-13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4614300"/>
            <a:ext cx="4492800" cy="2124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GB" dirty="0"/>
              <a:t>/Name </a:t>
            </a:r>
            <a:r>
              <a:rPr lang="en-GB" dirty="0" err="1"/>
              <a:t>Name</a:t>
            </a:r>
            <a:r>
              <a:rPr lang="en-GB" dirty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4614300"/>
            <a:ext cx="21336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2" name="Picture 11" descr="logo-org-engelsk_rgb.png"/>
          <p:cNvPicPr>
            <a:picLocks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8042612" y="195486"/>
            <a:ext cx="784800" cy="748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4614300"/>
            <a:ext cx="11232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CFC78CDE-4C16-4900-AE9E-1AFAC7855434}" type="datetime1">
              <a:rPr lang="sv-SE" smtClean="0"/>
              <a:t>2020-05-13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4614300"/>
            <a:ext cx="4492800" cy="2124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GB" dirty="0"/>
              <a:t>/Name </a:t>
            </a:r>
            <a:r>
              <a:rPr lang="en-GB" dirty="0" err="1"/>
              <a:t>Name</a:t>
            </a:r>
            <a:r>
              <a:rPr lang="en-GB" dirty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4614300"/>
            <a:ext cx="21336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10" descr="logo-org-engelsk_rgb.png"/>
          <p:cNvPicPr>
            <a:picLocks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8042612" y="195486"/>
            <a:ext cx="784800" cy="748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4614300"/>
            <a:ext cx="11232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5A30156D-AA91-415E-AB1C-BC43ECEBE9FE}" type="datetime1">
              <a:rPr lang="sv-SE" smtClean="0"/>
              <a:t>2020-05-13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4614300"/>
            <a:ext cx="4492800" cy="2124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GB" dirty="0"/>
              <a:t>/Name </a:t>
            </a:r>
            <a:r>
              <a:rPr lang="en-GB" dirty="0" err="1"/>
              <a:t>Name</a:t>
            </a:r>
            <a:r>
              <a:rPr lang="en-GB" dirty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4614300"/>
            <a:ext cx="21336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1" name="Bildobjekt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202517"/>
            <a:ext cx="783842" cy="74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58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noProof="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  <a:p>
            <a:pPr lvl="0"/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4614300"/>
            <a:ext cx="11232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CE3740DB-0B36-4B46-BE14-F80D16154E26}" type="datetime1">
              <a:rPr lang="sv-SE" smtClean="0"/>
              <a:t>2020-05-13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4614300"/>
            <a:ext cx="4492800" cy="2124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/Name </a:t>
            </a:r>
            <a:r>
              <a:rPr lang="en-US" dirty="0" err="1"/>
              <a:t>Name</a:t>
            </a:r>
            <a:r>
              <a:rPr lang="en-US" dirty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4614300"/>
            <a:ext cx="21336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1" name="Bildobjekt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202517"/>
            <a:ext cx="783842" cy="74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4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106000"/>
            <a:ext cx="6850800" cy="241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4614300"/>
            <a:ext cx="11232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58CF522-B9A8-4152-A5F9-FA3557829EF1}" type="datetime1">
              <a:rPr lang="sv-SE" smtClean="0"/>
              <a:t>2020-05-13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4614300"/>
            <a:ext cx="4492800" cy="2124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/Name </a:t>
            </a:r>
            <a:r>
              <a:rPr lang="en-US" dirty="0" err="1"/>
              <a:t>Name</a:t>
            </a:r>
            <a:r>
              <a:rPr lang="en-US" dirty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4614300"/>
            <a:ext cx="2133600" cy="210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202517"/>
            <a:ext cx="783842" cy="74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2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008000" y="1714500"/>
            <a:ext cx="6631200" cy="1069200"/>
          </a:xfrm>
        </p:spPr>
        <p:txBody>
          <a:bodyPr>
            <a:normAutofit fontScale="90000"/>
          </a:bodyPr>
          <a:lstStyle/>
          <a:p>
            <a:r>
              <a:rPr lang="en-GB" dirty="0"/>
              <a:t>Flipped classroom and PBL for active learning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Tore Nilsson, Department of language education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DB440-75D9-44F0-8091-61232184C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Active </a:t>
            </a:r>
            <a:r>
              <a:rPr lang="sv-SE" dirty="0" err="1"/>
              <a:t>learning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AE2CC-CCB5-42D8-9BD6-212F161B3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”The </a:t>
            </a:r>
            <a:r>
              <a:rPr lang="sv-SE" dirty="0" err="1"/>
              <a:t>outcome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learning</a:t>
            </a:r>
            <a:r>
              <a:rPr lang="sv-SE" dirty="0"/>
              <a:t> </a:t>
            </a:r>
            <a:r>
              <a:rPr lang="sv-SE" dirty="0" err="1"/>
              <a:t>depends</a:t>
            </a:r>
            <a:r>
              <a:rPr lang="sv-SE" dirty="0"/>
              <a:t> on the </a:t>
            </a:r>
            <a:r>
              <a:rPr lang="sv-SE" dirty="0" err="1"/>
              <a:t>characteristics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student and on the </a:t>
            </a:r>
            <a:r>
              <a:rPr lang="sv-SE" dirty="0" err="1"/>
              <a:t>nature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task” (</a:t>
            </a:r>
            <a:r>
              <a:rPr lang="sv-SE" dirty="0" err="1"/>
              <a:t>Entwistle</a:t>
            </a:r>
            <a:r>
              <a:rPr lang="sv-SE" dirty="0"/>
              <a:t>, 2018)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2E550-6DDD-4A5A-8206-8D45F403E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4272-7F51-4337-B704-357F433A00E2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9DCAB-59F2-472E-8BA7-B269CB1F7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9290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E363D-A696-4279-B90A-B34410F2C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Student </a:t>
            </a:r>
            <a:r>
              <a:rPr lang="sv-SE" dirty="0" err="1"/>
              <a:t>approaches</a:t>
            </a:r>
            <a:r>
              <a:rPr lang="sv-SE" dirty="0"/>
              <a:t> to </a:t>
            </a:r>
            <a:r>
              <a:rPr lang="sv-SE" dirty="0" err="1"/>
              <a:t>learning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E7F56-52C7-4941-8545-9E3320F14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Deep</a:t>
            </a:r>
          </a:p>
          <a:p>
            <a:pPr lvl="1"/>
            <a:r>
              <a:rPr lang="sv-SE" dirty="0" err="1"/>
              <a:t>Meaning</a:t>
            </a:r>
            <a:r>
              <a:rPr lang="sv-SE" dirty="0"/>
              <a:t>: </a:t>
            </a:r>
            <a:r>
              <a:rPr lang="sv-SE" dirty="0" err="1"/>
              <a:t>integrating</a:t>
            </a:r>
            <a:r>
              <a:rPr lang="sv-SE" dirty="0"/>
              <a:t> the </a:t>
            </a:r>
            <a:r>
              <a:rPr lang="sv-SE" dirty="0" err="1"/>
              <a:t>whole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its</a:t>
            </a:r>
            <a:r>
              <a:rPr lang="sv-SE" dirty="0"/>
              <a:t> </a:t>
            </a:r>
            <a:r>
              <a:rPr lang="sv-SE" dirty="0" err="1"/>
              <a:t>purpose</a:t>
            </a:r>
            <a:endParaRPr lang="sv-SE" dirty="0"/>
          </a:p>
          <a:p>
            <a:pPr lvl="1"/>
            <a:r>
              <a:rPr lang="sv-SE" dirty="0"/>
              <a:t>Relationships: </a:t>
            </a:r>
            <a:r>
              <a:rPr lang="sv-SE" dirty="0" err="1"/>
              <a:t>integrating</a:t>
            </a:r>
            <a:r>
              <a:rPr lang="sv-SE" dirty="0"/>
              <a:t> the parts </a:t>
            </a:r>
            <a:r>
              <a:rPr lang="sv-SE" dirty="0" err="1"/>
              <a:t>into</a:t>
            </a:r>
            <a:r>
              <a:rPr lang="sv-SE" dirty="0"/>
              <a:t> a </a:t>
            </a:r>
            <a:r>
              <a:rPr lang="sv-SE" dirty="0" err="1"/>
              <a:t>whole</a:t>
            </a:r>
            <a:endParaRPr lang="sv-SE" dirty="0"/>
          </a:p>
          <a:p>
            <a:pPr lvl="1"/>
            <a:r>
              <a:rPr lang="sv-SE" dirty="0"/>
              <a:t>Personal </a:t>
            </a:r>
            <a:r>
              <a:rPr lang="sv-SE" dirty="0" err="1"/>
              <a:t>experience</a:t>
            </a:r>
            <a:r>
              <a:rPr lang="sv-SE" dirty="0"/>
              <a:t>: </a:t>
            </a:r>
            <a:r>
              <a:rPr lang="sv-SE" dirty="0" err="1"/>
              <a:t>integrating</a:t>
            </a:r>
            <a:r>
              <a:rPr lang="sv-SE" dirty="0"/>
              <a:t> the task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oneself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C589D-DEC3-4B08-8C3F-4F2DD3A3E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4272-7F51-4337-B704-357F433A00E2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3B1F6-07F3-4A84-ACDD-ED9F3E44F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034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3F673-2F12-4058-AC50-719CC6B71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Student </a:t>
            </a:r>
            <a:r>
              <a:rPr lang="sv-SE" dirty="0" err="1"/>
              <a:t>approaches</a:t>
            </a:r>
            <a:r>
              <a:rPr lang="sv-SE" dirty="0"/>
              <a:t> to </a:t>
            </a:r>
            <a:r>
              <a:rPr lang="sv-SE" dirty="0" err="1"/>
              <a:t>learning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7C398-913D-438C-A86F-ADCD6ADD0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Surface</a:t>
            </a:r>
          </a:p>
          <a:p>
            <a:pPr lvl="1"/>
            <a:r>
              <a:rPr lang="sv-SE" dirty="0" err="1"/>
              <a:t>Unreflectiveness</a:t>
            </a:r>
            <a:r>
              <a:rPr lang="sv-SE" dirty="0"/>
              <a:t>: treating task as </a:t>
            </a:r>
            <a:r>
              <a:rPr lang="sv-SE" dirty="0" err="1"/>
              <a:t>something</a:t>
            </a:r>
            <a:r>
              <a:rPr lang="sv-SE" dirty="0"/>
              <a:t> </a:t>
            </a:r>
            <a:r>
              <a:rPr lang="sv-SE" dirty="0" err="1"/>
              <a:t>external</a:t>
            </a:r>
            <a:endParaRPr lang="sv-SE" dirty="0"/>
          </a:p>
          <a:p>
            <a:pPr lvl="1"/>
            <a:r>
              <a:rPr lang="sv-SE" dirty="0" err="1"/>
              <a:t>Unrelatedness</a:t>
            </a:r>
            <a:r>
              <a:rPr lang="sv-SE" dirty="0"/>
              <a:t>: treating task as an </a:t>
            </a:r>
            <a:r>
              <a:rPr lang="sv-SE" dirty="0" err="1"/>
              <a:t>isolated</a:t>
            </a:r>
            <a:r>
              <a:rPr lang="sv-SE" dirty="0"/>
              <a:t> </a:t>
            </a:r>
            <a:r>
              <a:rPr lang="sv-SE" dirty="0" err="1"/>
              <a:t>phenomenon</a:t>
            </a:r>
            <a:endParaRPr lang="sv-SE" dirty="0"/>
          </a:p>
          <a:p>
            <a:pPr lvl="1"/>
            <a:r>
              <a:rPr lang="sv-SE" dirty="0" err="1"/>
              <a:t>Memorization</a:t>
            </a:r>
            <a:r>
              <a:rPr lang="sv-SE" dirty="0"/>
              <a:t>: treating the task as an </a:t>
            </a:r>
            <a:r>
              <a:rPr lang="sv-SE" dirty="0" err="1"/>
              <a:t>exercise</a:t>
            </a:r>
            <a:r>
              <a:rPr lang="sv-SE" dirty="0"/>
              <a:t> in </a:t>
            </a:r>
            <a:r>
              <a:rPr lang="sv-SE" dirty="0" err="1"/>
              <a:t>memorization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F311B-CB67-4116-96DE-D02583882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4272-7F51-4337-B704-357F433A00E2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0F32E-7FB0-4A9A-AC23-503DD7C58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2654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B0CAA-5809-4291-8C0B-2D5A756B0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458000"/>
            <a:ext cx="6850800" cy="596700"/>
          </a:xfrm>
        </p:spPr>
        <p:txBody>
          <a:bodyPr/>
          <a:lstStyle/>
          <a:p>
            <a:r>
              <a:rPr lang="sv-SE" dirty="0"/>
              <a:t>The </a:t>
            </a:r>
            <a:r>
              <a:rPr lang="sv-SE" dirty="0" err="1"/>
              <a:t>big</a:t>
            </a:r>
            <a:r>
              <a:rPr lang="sv-SE" dirty="0"/>
              <a:t> </a:t>
            </a:r>
            <a:r>
              <a:rPr lang="sv-SE" dirty="0" err="1"/>
              <a:t>question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6A731-E60A-4E41-B742-C9CCD6066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200" y="2054700"/>
            <a:ext cx="6850800" cy="2411100"/>
          </a:xfrm>
        </p:spPr>
        <p:txBody>
          <a:bodyPr>
            <a:normAutofit/>
          </a:bodyPr>
          <a:lstStyle/>
          <a:p>
            <a:r>
              <a:rPr lang="sv-SE" dirty="0"/>
              <a:t>”</a:t>
            </a:r>
            <a:r>
              <a:rPr lang="sv-SE" i="1" dirty="0"/>
              <a:t>The </a:t>
            </a:r>
            <a:r>
              <a:rPr lang="sv-SE" i="1" dirty="0" err="1"/>
              <a:t>outcome</a:t>
            </a:r>
            <a:r>
              <a:rPr lang="sv-SE" i="1" dirty="0"/>
              <a:t> </a:t>
            </a:r>
            <a:r>
              <a:rPr lang="sv-SE" i="1" dirty="0" err="1"/>
              <a:t>of</a:t>
            </a:r>
            <a:r>
              <a:rPr lang="sv-SE" i="1" dirty="0"/>
              <a:t> </a:t>
            </a:r>
            <a:r>
              <a:rPr lang="sv-SE" i="1" dirty="0" err="1"/>
              <a:t>learning</a:t>
            </a:r>
            <a:r>
              <a:rPr lang="sv-SE" i="1" dirty="0"/>
              <a:t> </a:t>
            </a:r>
            <a:r>
              <a:rPr lang="sv-SE" i="1" dirty="0" err="1"/>
              <a:t>depends</a:t>
            </a:r>
            <a:r>
              <a:rPr lang="sv-SE" i="1" dirty="0"/>
              <a:t> on the </a:t>
            </a:r>
            <a:r>
              <a:rPr lang="sv-SE" i="1" dirty="0" err="1"/>
              <a:t>characteristics</a:t>
            </a:r>
            <a:r>
              <a:rPr lang="sv-SE" i="1" dirty="0"/>
              <a:t> </a:t>
            </a:r>
            <a:r>
              <a:rPr lang="sv-SE" i="1" dirty="0" err="1"/>
              <a:t>of</a:t>
            </a:r>
            <a:r>
              <a:rPr lang="sv-SE" i="1" dirty="0"/>
              <a:t> the student and </a:t>
            </a:r>
            <a:r>
              <a:rPr lang="sv-SE" b="1" i="1" dirty="0"/>
              <a:t>on the </a:t>
            </a:r>
            <a:r>
              <a:rPr lang="sv-SE" b="1" i="1" dirty="0" err="1"/>
              <a:t>nature</a:t>
            </a:r>
            <a:r>
              <a:rPr lang="sv-SE" b="1" i="1" dirty="0"/>
              <a:t> </a:t>
            </a:r>
            <a:r>
              <a:rPr lang="sv-SE" b="1" i="1" dirty="0" err="1"/>
              <a:t>of</a:t>
            </a:r>
            <a:r>
              <a:rPr lang="sv-SE" b="1" i="1" dirty="0"/>
              <a:t> the task</a:t>
            </a:r>
            <a:r>
              <a:rPr lang="sv-SE" dirty="0"/>
              <a:t>”</a:t>
            </a:r>
          </a:p>
          <a:p>
            <a:pPr lvl="1"/>
            <a:r>
              <a:rPr lang="sv-SE" b="1" dirty="0"/>
              <a:t>If </a:t>
            </a:r>
            <a:r>
              <a:rPr lang="sv-SE" b="1" dirty="0" err="1"/>
              <a:t>this</a:t>
            </a:r>
            <a:r>
              <a:rPr lang="sv-SE" b="1" dirty="0"/>
              <a:t> is </a:t>
            </a:r>
            <a:r>
              <a:rPr lang="sv-SE" b="1" dirty="0" err="1"/>
              <a:t>true</a:t>
            </a:r>
            <a:r>
              <a:rPr lang="sv-SE" b="1" dirty="0"/>
              <a:t> – </a:t>
            </a:r>
            <a:r>
              <a:rPr lang="sv-SE" b="1" dirty="0" err="1"/>
              <a:t>what</a:t>
            </a:r>
            <a:r>
              <a:rPr lang="sv-SE" b="1" dirty="0"/>
              <a:t> </a:t>
            </a:r>
            <a:r>
              <a:rPr lang="sv-SE" b="1" dirty="0" err="1"/>
              <a:t>can</a:t>
            </a:r>
            <a:r>
              <a:rPr lang="sv-SE" b="1" dirty="0"/>
              <a:t> </a:t>
            </a:r>
            <a:r>
              <a:rPr lang="sv-SE" b="1" dirty="0" err="1"/>
              <a:t>we</a:t>
            </a:r>
            <a:r>
              <a:rPr lang="sv-SE" b="1" dirty="0"/>
              <a:t> do</a:t>
            </a:r>
            <a:r>
              <a:rPr lang="sv-SE" dirty="0"/>
              <a:t>?</a:t>
            </a:r>
          </a:p>
          <a:p>
            <a:r>
              <a:rPr lang="sv-SE" dirty="0" err="1"/>
              <a:t>Can</a:t>
            </a:r>
            <a:r>
              <a:rPr lang="sv-SE" dirty="0"/>
              <a:t> ”</a:t>
            </a:r>
            <a:r>
              <a:rPr lang="sv-SE" dirty="0" err="1"/>
              <a:t>characteristics</a:t>
            </a:r>
            <a:r>
              <a:rPr lang="sv-SE" dirty="0"/>
              <a:t>” be </a:t>
            </a:r>
            <a:r>
              <a:rPr lang="sv-SE" dirty="0" err="1"/>
              <a:t>influenced</a:t>
            </a:r>
            <a:r>
              <a:rPr lang="sv-SE" dirty="0"/>
              <a:t>?</a:t>
            </a:r>
          </a:p>
          <a:p>
            <a:r>
              <a:rPr lang="sv-SE" dirty="0" err="1"/>
              <a:t>Motivational</a:t>
            </a:r>
            <a:r>
              <a:rPr lang="sv-SE" dirty="0"/>
              <a:t> </a:t>
            </a:r>
            <a:r>
              <a:rPr lang="sv-SE" dirty="0" err="1"/>
              <a:t>processes</a:t>
            </a:r>
            <a:r>
              <a:rPr lang="sv-SE" dirty="0"/>
              <a:t>: </a:t>
            </a:r>
            <a:r>
              <a:rPr lang="sv-SE" dirty="0" err="1"/>
              <a:t>intrinsic</a:t>
            </a:r>
            <a:r>
              <a:rPr lang="sv-SE" dirty="0"/>
              <a:t> vs </a:t>
            </a:r>
            <a:r>
              <a:rPr lang="sv-SE" dirty="0" err="1"/>
              <a:t>extrinsic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F9DA4-1C9B-4BC4-92B2-D4D543948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4272-7F51-4337-B704-357F433A00E2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D22EA-DC68-440E-8C09-014AF3537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4907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203598"/>
            <a:ext cx="6850800" cy="596700"/>
          </a:xfrm>
        </p:spPr>
        <p:txBody>
          <a:bodyPr>
            <a:normAutofit fontScale="90000"/>
          </a:bodyPr>
          <a:lstStyle/>
          <a:p>
            <a:r>
              <a:rPr lang="sv-SE" dirty="0"/>
              <a:t>Self determination </a:t>
            </a:r>
            <a:r>
              <a:rPr lang="sv-SE" dirty="0" err="1"/>
              <a:t>theory</a:t>
            </a:r>
            <a:br>
              <a:rPr lang="sv-SE" dirty="0"/>
            </a:br>
            <a:r>
              <a:rPr lang="sv-SE" dirty="0"/>
              <a:t>(Deci &amp; Ryan, 1985)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/>
              <a:t>A sense </a:t>
            </a:r>
            <a:r>
              <a:rPr lang="sv-SE" dirty="0" err="1"/>
              <a:t>of</a:t>
            </a:r>
            <a:r>
              <a:rPr lang="sv-SE" dirty="0"/>
              <a:t> 	</a:t>
            </a:r>
            <a:r>
              <a:rPr lang="sv-SE" dirty="0" err="1"/>
              <a:t>competence</a:t>
            </a:r>
            <a:endParaRPr lang="sv-SE" dirty="0"/>
          </a:p>
          <a:p>
            <a:pPr marL="685800" lvl="2" indent="0">
              <a:buNone/>
            </a:pPr>
            <a:r>
              <a:rPr lang="sv-SE" dirty="0"/>
              <a:t>		</a:t>
            </a:r>
            <a:r>
              <a:rPr lang="sv-SE" dirty="0" err="1"/>
              <a:t>autonomy</a:t>
            </a:r>
            <a:endParaRPr lang="sv-SE" dirty="0"/>
          </a:p>
          <a:p>
            <a:pPr marL="1028700" lvl="3" indent="0">
              <a:buNone/>
            </a:pPr>
            <a:r>
              <a:rPr lang="sv-SE" dirty="0"/>
              <a:t>	</a:t>
            </a:r>
            <a:r>
              <a:rPr lang="sv-SE" dirty="0" err="1"/>
              <a:t>relatedness</a:t>
            </a:r>
            <a:endParaRPr lang="sv-SE" dirty="0"/>
          </a:p>
          <a:p>
            <a:pPr marL="85725" indent="0">
              <a:buNone/>
            </a:pPr>
            <a:endParaRPr lang="sv-SE" dirty="0"/>
          </a:p>
          <a:p>
            <a:pPr marL="85725" indent="0">
              <a:buNone/>
            </a:pP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direct</a:t>
            </a:r>
            <a:r>
              <a:rPr lang="sv-SE" dirty="0"/>
              <a:t> students’ </a:t>
            </a:r>
            <a:r>
              <a:rPr lang="sv-SE" dirty="0" err="1"/>
              <a:t>motivational</a:t>
            </a:r>
            <a:r>
              <a:rPr lang="sv-SE" dirty="0"/>
              <a:t> process </a:t>
            </a:r>
            <a:r>
              <a:rPr lang="sv-SE" dirty="0" err="1"/>
              <a:t>towards</a:t>
            </a:r>
            <a:r>
              <a:rPr lang="sv-SE" dirty="0"/>
              <a:t> </a:t>
            </a:r>
            <a:r>
              <a:rPr lang="sv-SE" dirty="0" err="1"/>
              <a:t>stronger</a:t>
            </a:r>
            <a:r>
              <a:rPr lang="sv-SE" dirty="0"/>
              <a:t> </a:t>
            </a:r>
            <a:r>
              <a:rPr lang="sv-SE" dirty="0" err="1"/>
              <a:t>intrinsic</a:t>
            </a:r>
            <a:r>
              <a:rPr lang="sv-SE" dirty="0"/>
              <a:t> motivation</a:t>
            </a:r>
          </a:p>
          <a:p>
            <a:pPr marL="85725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775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8200" y="771550"/>
            <a:ext cx="5915700" cy="596700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What</a:t>
            </a:r>
            <a:r>
              <a:rPr lang="sv-SE" dirty="0"/>
              <a:t> and </a:t>
            </a:r>
            <a:r>
              <a:rPr lang="sv-SE" dirty="0" err="1"/>
              <a:t>How</a:t>
            </a:r>
            <a:r>
              <a:rPr lang="sv-SE" dirty="0"/>
              <a:t>: A short definition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Flipped</a:t>
            </a:r>
            <a:r>
              <a:rPr lang="sv-SE" dirty="0"/>
              <a:t> </a:t>
            </a:r>
            <a:r>
              <a:rPr lang="sv-SE" dirty="0" err="1"/>
              <a:t>Classroom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2"/>
          </p:nvPr>
        </p:nvSpPr>
        <p:spPr>
          <a:xfrm>
            <a:off x="1053900" y="2104440"/>
            <a:ext cx="3518100" cy="2411100"/>
          </a:xfrm>
        </p:spPr>
        <p:txBody>
          <a:bodyPr>
            <a:normAutofit fontScale="92500"/>
          </a:bodyPr>
          <a:lstStyle/>
          <a:p>
            <a:r>
              <a:rPr lang="sv-SE" dirty="0" err="1"/>
              <a:t>Recorded</a:t>
            </a:r>
            <a:r>
              <a:rPr lang="sv-SE" dirty="0"/>
              <a:t> </a:t>
            </a:r>
            <a:r>
              <a:rPr lang="sv-SE" dirty="0" err="1"/>
              <a:t>lectures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used</a:t>
            </a:r>
            <a:r>
              <a:rPr lang="sv-SE" dirty="0"/>
              <a:t> for </a:t>
            </a:r>
            <a:r>
              <a:rPr lang="sv-SE" dirty="0" err="1"/>
              <a:t>one-way</a:t>
            </a:r>
            <a:r>
              <a:rPr lang="sv-SE" dirty="0"/>
              <a:t> transmission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course</a:t>
            </a:r>
            <a:r>
              <a:rPr lang="sv-SE" dirty="0"/>
              <a:t> </a:t>
            </a:r>
            <a:r>
              <a:rPr lang="sv-SE" dirty="0" err="1"/>
              <a:t>content</a:t>
            </a:r>
            <a:endParaRPr lang="sv-SE" dirty="0"/>
          </a:p>
          <a:p>
            <a:r>
              <a:rPr lang="sv-SE" dirty="0" err="1"/>
              <a:t>Quizzes</a:t>
            </a:r>
            <a:r>
              <a:rPr lang="sv-SE" dirty="0"/>
              <a:t> check for </a:t>
            </a:r>
            <a:r>
              <a:rPr lang="sv-SE" dirty="0" err="1"/>
              <a:t>basic</a:t>
            </a:r>
            <a:r>
              <a:rPr lang="sv-SE" dirty="0"/>
              <a:t> </a:t>
            </a:r>
            <a:r>
              <a:rPr lang="sv-SE" dirty="0" err="1"/>
              <a:t>retrieval</a:t>
            </a:r>
            <a:r>
              <a:rPr lang="sv-SE" dirty="0"/>
              <a:t> and </a:t>
            </a:r>
            <a:r>
              <a:rPr lang="sv-SE" dirty="0" err="1"/>
              <a:t>understanding</a:t>
            </a:r>
            <a:endParaRPr lang="sv-SE" dirty="0"/>
          </a:p>
          <a:p>
            <a:r>
              <a:rPr lang="sv-SE" dirty="0" err="1"/>
              <a:t>Teaching</a:t>
            </a:r>
            <a:r>
              <a:rPr lang="sv-SE" dirty="0"/>
              <a:t> </a:t>
            </a:r>
            <a:r>
              <a:rPr lang="sv-SE" dirty="0" err="1"/>
              <a:t>time</a:t>
            </a:r>
            <a:r>
              <a:rPr lang="sv-SE" dirty="0"/>
              <a:t> is </a:t>
            </a:r>
            <a:r>
              <a:rPr lang="sv-SE" dirty="0" err="1"/>
              <a:t>used</a:t>
            </a:r>
            <a:r>
              <a:rPr lang="sv-SE" dirty="0"/>
              <a:t> for </a:t>
            </a:r>
            <a:r>
              <a:rPr lang="sv-SE" dirty="0" err="1"/>
              <a:t>higher</a:t>
            </a:r>
            <a:r>
              <a:rPr lang="sv-SE" dirty="0"/>
              <a:t>-order </a:t>
            </a:r>
            <a:r>
              <a:rPr lang="sv-SE" dirty="0" err="1"/>
              <a:t>analyses</a:t>
            </a:r>
            <a:r>
              <a:rPr lang="sv-SE" dirty="0"/>
              <a:t> and problem </a:t>
            </a:r>
            <a:r>
              <a:rPr lang="sv-SE" dirty="0" err="1"/>
              <a:t>solving</a:t>
            </a:r>
            <a:endParaRPr lang="sv-SE" dirty="0"/>
          </a:p>
        </p:txBody>
      </p:sp>
      <p:pic>
        <p:nvPicPr>
          <p:cNvPr id="7" name="Platshållare för innehåll 6" descr="FC_klassisk, flippad.jpg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7239" b="-77239"/>
          <a:stretch>
            <a:fillRect/>
          </a:stretch>
        </p:blipFill>
        <p:spPr>
          <a:xfrm>
            <a:off x="5004048" y="1471500"/>
            <a:ext cx="2648652" cy="304404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993F6B-512F-4993-B895-237C546BEB3B}"/>
              </a:ext>
            </a:extLst>
          </p:cNvPr>
          <p:cNvSpPr txBox="1"/>
          <p:nvPr/>
        </p:nvSpPr>
        <p:spPr>
          <a:xfrm>
            <a:off x="5433060" y="4015740"/>
            <a:ext cx="208026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750" dirty="0"/>
              <a:t>flickr.com CC0 1.0</a:t>
            </a:r>
          </a:p>
        </p:txBody>
      </p:sp>
    </p:spTree>
    <p:extLst>
      <p:ext uri="{BB962C8B-B14F-4D97-AF65-F5344CB8AC3E}">
        <p14:creationId xmlns:p14="http://schemas.microsoft.com/office/powerpoint/2010/main" val="4059150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B696F56-D000-4FB4-A21C-0459105F6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852" y="953294"/>
            <a:ext cx="5728693" cy="3236912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42C95CC-B7D0-4FB9-BA92-D4AA7B8344D0}"/>
              </a:ext>
            </a:extLst>
          </p:cNvPr>
          <p:cNvSpPr txBox="1"/>
          <p:nvPr/>
        </p:nvSpPr>
        <p:spPr>
          <a:xfrm>
            <a:off x="2588564" y="554593"/>
            <a:ext cx="3235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Problem-</a:t>
            </a:r>
            <a:r>
              <a:rPr lang="sv-SE" b="1" dirty="0" err="1"/>
              <a:t>based</a:t>
            </a:r>
            <a:r>
              <a:rPr lang="sv-SE" b="1" dirty="0"/>
              <a:t> </a:t>
            </a:r>
            <a:r>
              <a:rPr lang="sv-SE" b="1" dirty="0" err="1"/>
              <a:t>learning</a:t>
            </a:r>
            <a:r>
              <a:rPr lang="sv-SE" b="1" dirty="0"/>
              <a:t> process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E311E6-D0DD-41C4-B4EE-EC166AA6BC11}"/>
              </a:ext>
            </a:extLst>
          </p:cNvPr>
          <p:cNvSpPr txBox="1"/>
          <p:nvPr/>
        </p:nvSpPr>
        <p:spPr>
          <a:xfrm>
            <a:off x="2339752" y="4226212"/>
            <a:ext cx="3430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Source: </a:t>
            </a:r>
            <a:r>
              <a:rPr lang="sv-SE" dirty="0" err="1"/>
              <a:t>TeebaObaid</a:t>
            </a:r>
            <a:r>
              <a:rPr lang="sv-SE" dirty="0"/>
              <a:t> (CC BY-SA 4.0)</a:t>
            </a:r>
          </a:p>
        </p:txBody>
      </p:sp>
    </p:spTree>
    <p:extLst>
      <p:ext uri="{BB962C8B-B14F-4D97-AF65-F5344CB8AC3E}">
        <p14:creationId xmlns:p14="http://schemas.microsoft.com/office/powerpoint/2010/main" val="253690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592"/>
    </mc:Choice>
    <mc:Fallback xmlns="">
      <p:transition spd="slow" advTm="12259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AEC269E-F3A0-4458-8E90-0B53F202FD9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059832" y="1131590"/>
          <a:ext cx="7949803" cy="3237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A03F29E-D6CA-4F11-AAA8-DA8BE1BD159C}"/>
              </a:ext>
            </a:extLst>
          </p:cNvPr>
          <p:cNvSpPr txBox="1"/>
          <p:nvPr/>
        </p:nvSpPr>
        <p:spPr>
          <a:xfrm>
            <a:off x="7293279" y="2286505"/>
            <a:ext cx="101822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50" dirty="0" err="1">
                <a:solidFill>
                  <a:srgbClr val="00B0F0"/>
                </a:solidFill>
              </a:rPr>
              <a:t>Whole</a:t>
            </a:r>
            <a:r>
              <a:rPr lang="sv-SE" sz="1350" dirty="0">
                <a:solidFill>
                  <a:srgbClr val="00B0F0"/>
                </a:solidFill>
              </a:rPr>
              <a:t> </a:t>
            </a:r>
            <a:r>
              <a:rPr lang="sv-SE" sz="1350" dirty="0" err="1">
                <a:solidFill>
                  <a:srgbClr val="00B0F0"/>
                </a:solidFill>
              </a:rPr>
              <a:t>class</a:t>
            </a:r>
            <a:endParaRPr lang="sv-SE" sz="1350" dirty="0">
              <a:solidFill>
                <a:srgbClr val="00B0F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8EC2BA-BF82-4408-B1F9-1444D50F3256}"/>
              </a:ext>
            </a:extLst>
          </p:cNvPr>
          <p:cNvSpPr txBox="1"/>
          <p:nvPr/>
        </p:nvSpPr>
        <p:spPr>
          <a:xfrm>
            <a:off x="6951718" y="1646803"/>
            <a:ext cx="17251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50" dirty="0" err="1">
                <a:solidFill>
                  <a:srgbClr val="0070C0"/>
                </a:solidFill>
              </a:rPr>
              <a:t>Individual</a:t>
            </a:r>
            <a:r>
              <a:rPr lang="sv-SE" sz="1350" dirty="0">
                <a:solidFill>
                  <a:srgbClr val="0070C0"/>
                </a:solidFill>
              </a:rPr>
              <a:t> </a:t>
            </a:r>
            <a:r>
              <a:rPr lang="sv-SE" sz="1350" dirty="0" err="1">
                <a:solidFill>
                  <a:srgbClr val="0070C0"/>
                </a:solidFill>
              </a:rPr>
              <a:t>assessment</a:t>
            </a:r>
            <a:endParaRPr lang="sv-SE" sz="1350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B2567-EB38-4653-B4FF-F64D01EC95AB}"/>
              </a:ext>
            </a:extLst>
          </p:cNvPr>
          <p:cNvSpPr txBox="1"/>
          <p:nvPr/>
        </p:nvSpPr>
        <p:spPr>
          <a:xfrm>
            <a:off x="8115263" y="3606293"/>
            <a:ext cx="115311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350" dirty="0" err="1">
                <a:solidFill>
                  <a:srgbClr val="FFC000"/>
                </a:solidFill>
              </a:rPr>
              <a:t>Individual</a:t>
            </a:r>
            <a:endParaRPr lang="sv-SE" sz="1350" dirty="0">
              <a:solidFill>
                <a:srgbClr val="FFC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637DDC-AD4C-4781-ABAD-883B4284474E}"/>
              </a:ext>
            </a:extLst>
          </p:cNvPr>
          <p:cNvSpPr txBox="1"/>
          <p:nvPr/>
        </p:nvSpPr>
        <p:spPr>
          <a:xfrm>
            <a:off x="7693027" y="3011329"/>
            <a:ext cx="62587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50" dirty="0">
                <a:solidFill>
                  <a:srgbClr val="92D050"/>
                </a:solidFill>
              </a:rPr>
              <a:t>Group</a:t>
            </a:r>
          </a:p>
        </p:txBody>
      </p: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715C64DF-3417-4882-B094-8743601A7050}"/>
              </a:ext>
            </a:extLst>
          </p:cNvPr>
          <p:cNvCxnSpPr/>
          <p:nvPr/>
        </p:nvCxnSpPr>
        <p:spPr>
          <a:xfrm rot="16200000" flipV="1">
            <a:off x="7818229" y="3865110"/>
            <a:ext cx="594066" cy="336152"/>
          </a:xfrm>
          <a:prstGeom prst="bentConnector3">
            <a:avLst>
              <a:gd name="adj1" fmla="val 5952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48151AAE-214F-4B31-B748-521CAAB86F78}"/>
              </a:ext>
            </a:extLst>
          </p:cNvPr>
          <p:cNvCxnSpPr/>
          <p:nvPr/>
        </p:nvCxnSpPr>
        <p:spPr>
          <a:xfrm rot="16200000" flipV="1">
            <a:off x="7482076" y="3279684"/>
            <a:ext cx="594066" cy="33615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FE72BBF3-C090-49E9-9F07-5871F259F420}"/>
              </a:ext>
            </a:extLst>
          </p:cNvPr>
          <p:cNvCxnSpPr>
            <a:cxnSpLocks/>
          </p:cNvCxnSpPr>
          <p:nvPr/>
        </p:nvCxnSpPr>
        <p:spPr>
          <a:xfrm rot="16200000" flipV="1">
            <a:off x="6975504" y="2570479"/>
            <a:ext cx="905924" cy="35953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D7D3BFA5-2017-479B-9006-2E77FBB4C403}"/>
              </a:ext>
            </a:extLst>
          </p:cNvPr>
          <p:cNvCxnSpPr>
            <a:cxnSpLocks/>
          </p:cNvCxnSpPr>
          <p:nvPr/>
        </p:nvCxnSpPr>
        <p:spPr>
          <a:xfrm rot="16200000" flipV="1">
            <a:off x="6599483" y="1859274"/>
            <a:ext cx="870503" cy="42233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F28A414-804B-4801-B5AB-3448FC35AF3B}"/>
              </a:ext>
            </a:extLst>
          </p:cNvPr>
          <p:cNvSpPr/>
          <p:nvPr/>
        </p:nvSpPr>
        <p:spPr>
          <a:xfrm>
            <a:off x="6125994" y="1635189"/>
            <a:ext cx="422333" cy="43204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20322-2F98-400A-83C6-236BBAEA8AFB}"/>
              </a:ext>
            </a:extLst>
          </p:cNvPr>
          <p:cNvSpPr txBox="1"/>
          <p:nvPr/>
        </p:nvSpPr>
        <p:spPr>
          <a:xfrm>
            <a:off x="578579" y="619185"/>
            <a:ext cx="394382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>
                <a:solidFill>
                  <a:srgbClr val="FFC000"/>
                </a:solidFill>
              </a:rPr>
              <a:t>Asynchronous</a:t>
            </a:r>
            <a:r>
              <a:rPr lang="sv-SE" dirty="0">
                <a:solidFill>
                  <a:srgbClr val="FFC000"/>
                </a:solidFill>
              </a:rPr>
              <a:t> and </a:t>
            </a:r>
            <a:r>
              <a:rPr lang="sv-SE" dirty="0" err="1">
                <a:solidFill>
                  <a:srgbClr val="FFC000"/>
                </a:solidFill>
              </a:rPr>
              <a:t>individual</a:t>
            </a:r>
            <a:r>
              <a:rPr lang="sv-SE" dirty="0">
                <a:solidFill>
                  <a:srgbClr val="FFC000"/>
                </a:solidFill>
              </a:rPr>
              <a:t> </a:t>
            </a:r>
            <a:r>
              <a:rPr lang="sv-SE" dirty="0" err="1">
                <a:solidFill>
                  <a:srgbClr val="FFC000"/>
                </a:solidFill>
              </a:rPr>
              <a:t>work</a:t>
            </a:r>
            <a:r>
              <a:rPr lang="sv-SE" dirty="0">
                <a:solidFill>
                  <a:srgbClr val="FFC000"/>
                </a:solidFill>
              </a:rPr>
              <a:t> </a:t>
            </a:r>
            <a:r>
              <a:rPr lang="sv-SE" dirty="0" err="1">
                <a:solidFill>
                  <a:srgbClr val="FFC000"/>
                </a:solidFill>
              </a:rPr>
              <a:t>with</a:t>
            </a:r>
            <a:r>
              <a:rPr lang="sv-SE" dirty="0">
                <a:solidFill>
                  <a:srgbClr val="FFC000"/>
                </a:solidFill>
              </a:rPr>
              <a:t> </a:t>
            </a:r>
            <a:r>
              <a:rPr lang="sv-SE" dirty="0" err="1">
                <a:solidFill>
                  <a:srgbClr val="FFC000"/>
                </a:solidFill>
              </a:rPr>
              <a:t>course</a:t>
            </a:r>
            <a:r>
              <a:rPr lang="sv-SE" dirty="0">
                <a:solidFill>
                  <a:srgbClr val="FFC000"/>
                </a:solidFill>
              </a:rPr>
              <a:t> </a:t>
            </a:r>
            <a:r>
              <a:rPr lang="sv-SE" dirty="0" err="1">
                <a:solidFill>
                  <a:srgbClr val="FFC000"/>
                </a:solidFill>
              </a:rPr>
              <a:t>literaturand</a:t>
            </a:r>
            <a:r>
              <a:rPr lang="sv-SE" dirty="0">
                <a:solidFill>
                  <a:srgbClr val="FFC000"/>
                </a:solidFill>
              </a:rPr>
              <a:t> </a:t>
            </a:r>
            <a:r>
              <a:rPr lang="sv-SE" dirty="0" err="1">
                <a:solidFill>
                  <a:srgbClr val="FFC000"/>
                </a:solidFill>
              </a:rPr>
              <a:t>recorded</a:t>
            </a:r>
            <a:r>
              <a:rPr lang="sv-SE" dirty="0">
                <a:solidFill>
                  <a:srgbClr val="FFC000"/>
                </a:solidFill>
              </a:rPr>
              <a:t> </a:t>
            </a:r>
            <a:r>
              <a:rPr lang="sv-SE" dirty="0" err="1">
                <a:solidFill>
                  <a:srgbClr val="FFC000"/>
                </a:solidFill>
              </a:rPr>
              <a:t>lectures</a:t>
            </a:r>
            <a:endParaRPr lang="sv-SE" dirty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>
                <a:solidFill>
                  <a:srgbClr val="FFC000"/>
                </a:solidFill>
              </a:rPr>
              <a:t>Quizzes</a:t>
            </a:r>
            <a:r>
              <a:rPr lang="sv-SE" dirty="0">
                <a:solidFill>
                  <a:srgbClr val="FFC000"/>
                </a:solidFill>
              </a:rPr>
              <a:t> to check </a:t>
            </a:r>
            <a:r>
              <a:rPr lang="sv-SE" dirty="0" err="1">
                <a:solidFill>
                  <a:srgbClr val="FFC000"/>
                </a:solidFill>
              </a:rPr>
              <a:t>understanding</a:t>
            </a:r>
            <a:r>
              <a:rPr lang="sv-SE" dirty="0">
                <a:solidFill>
                  <a:srgbClr val="FFC000"/>
                </a:solidFill>
              </a:rPr>
              <a:t> </a:t>
            </a:r>
            <a:r>
              <a:rPr lang="sv-SE" dirty="0" err="1">
                <a:solidFill>
                  <a:srgbClr val="FFC000"/>
                </a:solidFill>
              </a:rPr>
              <a:t>of</a:t>
            </a:r>
            <a:r>
              <a:rPr lang="sv-SE" dirty="0">
                <a:solidFill>
                  <a:srgbClr val="FFC000"/>
                </a:solidFill>
              </a:rPr>
              <a:t> </a:t>
            </a:r>
            <a:r>
              <a:rPr lang="sv-SE" dirty="0" err="1">
                <a:solidFill>
                  <a:srgbClr val="FFC000"/>
                </a:solidFill>
              </a:rPr>
              <a:t>basic</a:t>
            </a:r>
            <a:r>
              <a:rPr lang="sv-SE" dirty="0">
                <a:solidFill>
                  <a:srgbClr val="FFC000"/>
                </a:solidFill>
              </a:rPr>
              <a:t> </a:t>
            </a:r>
            <a:r>
              <a:rPr lang="sv-SE" dirty="0" err="1">
                <a:solidFill>
                  <a:srgbClr val="FFC000"/>
                </a:solidFill>
              </a:rPr>
              <a:t>concepts</a:t>
            </a:r>
            <a:endParaRPr lang="sv-SE" dirty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>
                <a:solidFill>
                  <a:srgbClr val="92D050"/>
                </a:solidFill>
              </a:rPr>
              <a:t>Synchronous</a:t>
            </a:r>
            <a:r>
              <a:rPr lang="sv-SE" dirty="0">
                <a:solidFill>
                  <a:srgbClr val="92D050"/>
                </a:solidFill>
              </a:rPr>
              <a:t> and </a:t>
            </a:r>
            <a:r>
              <a:rPr lang="sv-SE" dirty="0" err="1">
                <a:solidFill>
                  <a:srgbClr val="92D050"/>
                </a:solidFill>
              </a:rPr>
              <a:t>collaborative</a:t>
            </a:r>
            <a:r>
              <a:rPr lang="sv-SE" dirty="0">
                <a:solidFill>
                  <a:srgbClr val="92D050"/>
                </a:solidFill>
              </a:rPr>
              <a:t> </a:t>
            </a:r>
            <a:r>
              <a:rPr lang="sv-SE" dirty="0" err="1">
                <a:solidFill>
                  <a:srgbClr val="92D050"/>
                </a:solidFill>
              </a:rPr>
              <a:t>group</a:t>
            </a:r>
            <a:r>
              <a:rPr lang="sv-SE" dirty="0">
                <a:solidFill>
                  <a:srgbClr val="92D050"/>
                </a:solidFill>
              </a:rPr>
              <a:t> </a:t>
            </a:r>
            <a:r>
              <a:rPr lang="sv-SE" dirty="0" err="1">
                <a:solidFill>
                  <a:srgbClr val="92D050"/>
                </a:solidFill>
              </a:rPr>
              <a:t>work</a:t>
            </a:r>
            <a:r>
              <a:rPr lang="sv-SE" dirty="0">
                <a:solidFill>
                  <a:srgbClr val="92D050"/>
                </a:solidFill>
              </a:rPr>
              <a:t> </a:t>
            </a:r>
            <a:r>
              <a:rPr lang="sv-SE" dirty="0" err="1">
                <a:solidFill>
                  <a:srgbClr val="92D050"/>
                </a:solidFill>
              </a:rPr>
              <a:t>with</a:t>
            </a:r>
            <a:r>
              <a:rPr lang="sv-SE" dirty="0">
                <a:solidFill>
                  <a:srgbClr val="92D050"/>
                </a:solidFill>
              </a:rPr>
              <a:t> </a:t>
            </a:r>
            <a:r>
              <a:rPr lang="sv-SE" dirty="0" err="1">
                <a:solidFill>
                  <a:srgbClr val="92D050"/>
                </a:solidFill>
              </a:rPr>
              <a:t>more</a:t>
            </a:r>
            <a:r>
              <a:rPr lang="sv-SE" dirty="0">
                <a:solidFill>
                  <a:srgbClr val="92D050"/>
                </a:solidFill>
              </a:rPr>
              <a:t> </a:t>
            </a:r>
            <a:r>
              <a:rPr lang="sv-SE" dirty="0" err="1">
                <a:solidFill>
                  <a:srgbClr val="92D050"/>
                </a:solidFill>
              </a:rPr>
              <a:t>complex</a:t>
            </a:r>
            <a:r>
              <a:rPr lang="sv-SE" dirty="0">
                <a:solidFill>
                  <a:srgbClr val="92D050"/>
                </a:solidFill>
              </a:rPr>
              <a:t>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>
                <a:solidFill>
                  <a:srgbClr val="00B0F0"/>
                </a:solidFill>
              </a:rPr>
              <a:t>Whole</a:t>
            </a:r>
            <a:r>
              <a:rPr lang="sv-SE" dirty="0">
                <a:solidFill>
                  <a:srgbClr val="00B0F0"/>
                </a:solidFill>
              </a:rPr>
              <a:t> </a:t>
            </a:r>
            <a:r>
              <a:rPr lang="sv-SE" dirty="0" err="1">
                <a:solidFill>
                  <a:srgbClr val="00B0F0"/>
                </a:solidFill>
              </a:rPr>
              <a:t>class</a:t>
            </a:r>
            <a:r>
              <a:rPr lang="sv-SE" dirty="0">
                <a:solidFill>
                  <a:srgbClr val="00B0F0"/>
                </a:solidFill>
              </a:rPr>
              <a:t> presentations </a:t>
            </a:r>
            <a:r>
              <a:rPr lang="sv-SE" dirty="0" err="1">
                <a:solidFill>
                  <a:srgbClr val="00B0F0"/>
                </a:solidFill>
              </a:rPr>
              <a:t>of</a:t>
            </a:r>
            <a:r>
              <a:rPr lang="sv-SE" dirty="0">
                <a:solidFill>
                  <a:srgbClr val="00B0F0"/>
                </a:solidFill>
              </a:rPr>
              <a:t> </a:t>
            </a:r>
            <a:r>
              <a:rPr lang="sv-SE" dirty="0" err="1">
                <a:solidFill>
                  <a:srgbClr val="00B0F0"/>
                </a:solidFill>
              </a:rPr>
              <a:t>possible</a:t>
            </a:r>
            <a:r>
              <a:rPr lang="sv-SE" dirty="0">
                <a:solidFill>
                  <a:srgbClr val="00B0F0"/>
                </a:solidFill>
              </a:rPr>
              <a:t> solutions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>
                <a:solidFill>
                  <a:srgbClr val="0070C0"/>
                </a:solidFill>
              </a:rPr>
              <a:t>Individual</a:t>
            </a:r>
            <a:r>
              <a:rPr lang="sv-SE" dirty="0">
                <a:solidFill>
                  <a:srgbClr val="0070C0"/>
                </a:solidFill>
              </a:rPr>
              <a:t> </a:t>
            </a:r>
            <a:r>
              <a:rPr lang="sv-SE" dirty="0" err="1">
                <a:solidFill>
                  <a:srgbClr val="0070C0"/>
                </a:solidFill>
              </a:rPr>
              <a:t>assignment</a:t>
            </a:r>
            <a:r>
              <a:rPr lang="sv-SE" dirty="0">
                <a:solidFill>
                  <a:srgbClr val="0070C0"/>
                </a:solidFill>
              </a:rPr>
              <a:t> to check </a:t>
            </a:r>
            <a:r>
              <a:rPr lang="sv-SE" dirty="0" err="1">
                <a:solidFill>
                  <a:srgbClr val="0070C0"/>
                </a:solidFill>
              </a:rPr>
              <a:t>undertanding</a:t>
            </a:r>
            <a:r>
              <a:rPr lang="sv-SE" dirty="0">
                <a:solidFill>
                  <a:srgbClr val="0070C0"/>
                </a:solidFill>
              </a:rPr>
              <a:t> </a:t>
            </a:r>
            <a:r>
              <a:rPr lang="sv-SE" dirty="0" err="1">
                <a:solidFill>
                  <a:srgbClr val="0070C0"/>
                </a:solidFill>
              </a:rPr>
              <a:t>of</a:t>
            </a:r>
            <a:r>
              <a:rPr lang="sv-SE" dirty="0">
                <a:solidFill>
                  <a:srgbClr val="0070C0"/>
                </a:solidFill>
              </a:rPr>
              <a:t> </a:t>
            </a:r>
            <a:r>
              <a:rPr lang="sv-SE" dirty="0" err="1">
                <a:solidFill>
                  <a:srgbClr val="0070C0"/>
                </a:solidFill>
              </a:rPr>
              <a:t>complex</a:t>
            </a:r>
            <a:r>
              <a:rPr lang="sv-SE" dirty="0">
                <a:solidFill>
                  <a:srgbClr val="0070C0"/>
                </a:solidFill>
              </a:rPr>
              <a:t> </a:t>
            </a:r>
            <a:r>
              <a:rPr lang="sv-SE" dirty="0" err="1">
                <a:solidFill>
                  <a:srgbClr val="0070C0"/>
                </a:solidFill>
              </a:rPr>
              <a:t>conceptions</a:t>
            </a:r>
            <a:r>
              <a:rPr lang="sv-SE" dirty="0">
                <a:solidFill>
                  <a:srgbClr val="0070C0"/>
                </a:solidFill>
              </a:rPr>
              <a:t> </a:t>
            </a:r>
            <a:r>
              <a:rPr lang="sv-SE" dirty="0" err="1">
                <a:solidFill>
                  <a:srgbClr val="0070C0"/>
                </a:solidFill>
              </a:rPr>
              <a:t>of</a:t>
            </a:r>
            <a:r>
              <a:rPr lang="sv-SE" dirty="0">
                <a:solidFill>
                  <a:srgbClr val="0070C0"/>
                </a:solidFill>
              </a:rPr>
              <a:t> tasks, </a:t>
            </a:r>
            <a:r>
              <a:rPr lang="sv-SE" dirty="0" err="1">
                <a:solidFill>
                  <a:srgbClr val="0070C0"/>
                </a:solidFill>
              </a:rPr>
              <a:t>their</a:t>
            </a:r>
            <a:r>
              <a:rPr lang="sv-SE" dirty="0">
                <a:solidFill>
                  <a:srgbClr val="0070C0"/>
                </a:solidFill>
              </a:rPr>
              <a:t> solutions and a </a:t>
            </a:r>
            <a:r>
              <a:rPr lang="sv-SE" dirty="0" err="1">
                <a:solidFill>
                  <a:srgbClr val="0070C0"/>
                </a:solidFill>
              </a:rPr>
              <a:t>reflection</a:t>
            </a:r>
            <a:r>
              <a:rPr lang="sv-SE" dirty="0">
                <a:solidFill>
                  <a:srgbClr val="0070C0"/>
                </a:solidFill>
              </a:rPr>
              <a:t> on process and </a:t>
            </a:r>
            <a:r>
              <a:rPr lang="sv-SE" dirty="0" err="1">
                <a:solidFill>
                  <a:srgbClr val="0070C0"/>
                </a:solidFill>
              </a:rPr>
              <a:t>product</a:t>
            </a:r>
            <a:endParaRPr lang="sv-SE" dirty="0">
              <a:solidFill>
                <a:srgbClr val="0070C0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101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807"/>
    </mc:Choice>
    <mc:Fallback xmlns="">
      <p:transition spd="slow" advTm="8580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8633C7-8852-4A6F-8D11-BCDFD59D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Some</a:t>
            </a:r>
            <a:r>
              <a:rPr lang="sv-SE" dirty="0"/>
              <a:t> </a:t>
            </a:r>
            <a:r>
              <a:rPr lang="sv-SE" dirty="0" err="1"/>
              <a:t>key</a:t>
            </a:r>
            <a:r>
              <a:rPr lang="sv-SE" dirty="0"/>
              <a:t> </a:t>
            </a:r>
            <a:r>
              <a:rPr lang="sv-SE" dirty="0" err="1"/>
              <a:t>aspects</a:t>
            </a:r>
            <a:endParaRPr lang="sv-S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C7D4F12-8076-45BD-AC45-4C9696E3F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Frame</a:t>
            </a:r>
            <a:r>
              <a:rPr lang="sv-SE" dirty="0"/>
              <a:t> and </a:t>
            </a:r>
            <a:r>
              <a:rPr lang="sv-SE" dirty="0" err="1"/>
              <a:t>direction</a:t>
            </a:r>
            <a:endParaRPr lang="sv-SE" dirty="0"/>
          </a:p>
          <a:p>
            <a:r>
              <a:rPr lang="sv-SE" dirty="0" err="1"/>
              <a:t>Build</a:t>
            </a:r>
            <a:r>
              <a:rPr lang="sv-SE" dirty="0"/>
              <a:t> a </a:t>
            </a:r>
            <a:r>
              <a:rPr lang="sv-SE" dirty="0" err="1"/>
              <a:t>base</a:t>
            </a:r>
            <a:r>
              <a:rPr lang="sv-SE" dirty="0"/>
              <a:t> – stress </a:t>
            </a:r>
            <a:r>
              <a:rPr lang="sv-SE" dirty="0" err="1"/>
              <a:t>threshold</a:t>
            </a:r>
            <a:r>
              <a:rPr lang="sv-SE" dirty="0"/>
              <a:t> </a:t>
            </a:r>
            <a:r>
              <a:rPr lang="sv-SE" dirty="0" err="1"/>
              <a:t>concepts</a:t>
            </a:r>
            <a:endParaRPr lang="sv-SE" dirty="0"/>
          </a:p>
          <a:p>
            <a:r>
              <a:rPr lang="sv-SE" dirty="0" err="1"/>
              <a:t>Balance</a:t>
            </a:r>
            <a:r>
              <a:rPr lang="sv-SE" dirty="0"/>
              <a:t> </a:t>
            </a:r>
            <a:r>
              <a:rPr lang="sv-SE" dirty="0" err="1"/>
              <a:t>synchronous</a:t>
            </a:r>
            <a:r>
              <a:rPr lang="sv-SE" dirty="0"/>
              <a:t> and </a:t>
            </a:r>
            <a:r>
              <a:rPr lang="sv-SE" dirty="0" err="1"/>
              <a:t>asynchronous</a:t>
            </a:r>
            <a:r>
              <a:rPr lang="sv-SE" dirty="0"/>
              <a:t> </a:t>
            </a:r>
            <a:r>
              <a:rPr lang="sv-SE" dirty="0" err="1"/>
              <a:t>teaching</a:t>
            </a:r>
            <a:r>
              <a:rPr lang="sv-SE" dirty="0"/>
              <a:t> </a:t>
            </a:r>
            <a:r>
              <a:rPr lang="sv-SE" dirty="0" err="1"/>
              <a:t>activities</a:t>
            </a:r>
            <a:endParaRPr lang="sv-SE" dirty="0"/>
          </a:p>
          <a:p>
            <a:r>
              <a:rPr lang="sv-SE" dirty="0"/>
              <a:t>Product -&gt; Process -&gt; Product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16F8F9-984A-4294-85EC-C43D23304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743E2-63B2-4144-B8C4-792E50AA26B7}" type="datetime1">
              <a:rPr lang="sv-SE" smtClean="0"/>
              <a:t>2020-05-13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66E509-FBDF-413A-8FB4-B38E7290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</p:spTree>
    <p:extLst>
      <p:ext uri="{BB962C8B-B14F-4D97-AF65-F5344CB8AC3E}">
        <p14:creationId xmlns:p14="http://schemas.microsoft.com/office/powerpoint/2010/main" val="356948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5C7732-DB7A-4255-950F-A3A5DBDF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Group task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990691-CD9E-420A-A9CA-0611B66A8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i="1" dirty="0" err="1"/>
              <a:t>Based</a:t>
            </a:r>
            <a:r>
              <a:rPr lang="sv-SE" i="1" dirty="0"/>
              <a:t> on </a:t>
            </a:r>
            <a:r>
              <a:rPr lang="sv-SE" i="1" dirty="0" err="1"/>
              <a:t>your</a:t>
            </a:r>
            <a:r>
              <a:rPr lang="sv-SE" i="1" dirty="0"/>
              <a:t> </a:t>
            </a:r>
            <a:r>
              <a:rPr lang="sv-SE" i="1" dirty="0" err="1"/>
              <a:t>own</a:t>
            </a:r>
            <a:r>
              <a:rPr lang="sv-SE" i="1" dirty="0"/>
              <a:t> </a:t>
            </a:r>
            <a:r>
              <a:rPr lang="sv-SE" i="1" dirty="0" err="1"/>
              <a:t>subject</a:t>
            </a:r>
            <a:r>
              <a:rPr lang="sv-SE" i="1" dirty="0"/>
              <a:t>/</a:t>
            </a:r>
            <a:r>
              <a:rPr lang="sv-SE" i="1" dirty="0" err="1"/>
              <a:t>discipline</a:t>
            </a:r>
            <a:r>
              <a:rPr lang="sv-SE" i="1" dirty="0"/>
              <a:t>, </a:t>
            </a:r>
            <a:r>
              <a:rPr lang="sv-SE" i="1" dirty="0" err="1"/>
              <a:t>identify</a:t>
            </a:r>
            <a:r>
              <a:rPr lang="sv-SE" i="1" dirty="0"/>
              <a:t> </a:t>
            </a:r>
            <a:r>
              <a:rPr lang="sv-SE" i="1" dirty="0" err="1"/>
              <a:t>one</a:t>
            </a:r>
            <a:r>
              <a:rPr lang="sv-SE" i="1" dirty="0"/>
              <a:t> </a:t>
            </a:r>
            <a:r>
              <a:rPr lang="sv-SE" i="1" dirty="0" err="1"/>
              <a:t>critical</a:t>
            </a:r>
            <a:r>
              <a:rPr lang="sv-SE" i="1" dirty="0"/>
              <a:t> </a:t>
            </a:r>
            <a:r>
              <a:rPr lang="sv-SE" i="1" dirty="0" err="1"/>
              <a:t>context</a:t>
            </a:r>
            <a:r>
              <a:rPr lang="sv-SE" i="1" dirty="0"/>
              <a:t> </a:t>
            </a:r>
            <a:r>
              <a:rPr lang="sv-SE" i="1" dirty="0" err="1"/>
              <a:t>where</a:t>
            </a:r>
            <a:r>
              <a:rPr lang="sv-SE" i="1" dirty="0"/>
              <a:t> student </a:t>
            </a:r>
            <a:r>
              <a:rPr lang="sv-SE" i="1" dirty="0" err="1"/>
              <a:t>engagement</a:t>
            </a:r>
            <a:r>
              <a:rPr lang="sv-SE" i="1" dirty="0"/>
              <a:t> is a </a:t>
            </a:r>
            <a:r>
              <a:rPr lang="sv-SE" i="1" dirty="0" err="1"/>
              <a:t>challenge</a:t>
            </a:r>
            <a:r>
              <a:rPr lang="sv-SE" i="1" dirty="0"/>
              <a:t> for </a:t>
            </a:r>
            <a:r>
              <a:rPr lang="sv-SE" i="1" dirty="0" err="1"/>
              <a:t>you</a:t>
            </a:r>
            <a:endParaRPr lang="sv-SE" i="1" dirty="0"/>
          </a:p>
          <a:p>
            <a:r>
              <a:rPr lang="en-US" dirty="0"/>
              <a:t>Suggest a way in which a learning sequence could be organized using asynchronous and synchronous activities in order to engage and challenge students.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F6B855-3DF9-43DF-ABF9-8B005DBDA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743E2-63B2-4144-B8C4-792E50AA26B7}" type="datetime1">
              <a:rPr lang="sv-SE" smtClean="0"/>
              <a:t>2020-05-13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6CAB6-DBE8-4A0F-A68D-62CB98095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</p:spTree>
    <p:extLst>
      <p:ext uri="{BB962C8B-B14F-4D97-AF65-F5344CB8AC3E}">
        <p14:creationId xmlns:p14="http://schemas.microsoft.com/office/powerpoint/2010/main" val="2304297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0FC4C-4A6B-4043-92FD-CE7930B76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References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E4887-1EC5-44DA-BB44-B214017B0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Deci, &amp; Ryan (1985).  </a:t>
            </a:r>
          </a:p>
          <a:p>
            <a:r>
              <a:rPr lang="sv-SE" dirty="0" err="1"/>
              <a:t>Entwistle</a:t>
            </a:r>
            <a:r>
              <a:rPr lang="sv-SE" dirty="0"/>
              <a:t>, N. (2018). </a:t>
            </a:r>
            <a:r>
              <a:rPr lang="sv-SE" i="1" dirty="0"/>
              <a:t>Student Learning and </a:t>
            </a:r>
            <a:r>
              <a:rPr lang="sv-SE" i="1" dirty="0" err="1"/>
              <a:t>Academic</a:t>
            </a:r>
            <a:r>
              <a:rPr lang="sv-SE" i="1" dirty="0"/>
              <a:t> </a:t>
            </a:r>
            <a:r>
              <a:rPr lang="sv-SE" i="1" dirty="0" err="1"/>
              <a:t>Understanding</a:t>
            </a:r>
            <a:r>
              <a:rPr lang="sv-SE" dirty="0"/>
              <a:t>. London: </a:t>
            </a:r>
            <a:r>
              <a:rPr lang="sv-SE" dirty="0" err="1"/>
              <a:t>Academic</a:t>
            </a:r>
            <a:r>
              <a:rPr lang="sv-SE" dirty="0"/>
              <a:t> Press.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9CD70-ABC9-4075-AC89-E61BB3F09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4272-7F51-4337-B704-357F433A00E2}" type="datetime1">
              <a:rPr lang="en-GB" smtClean="0"/>
              <a:pPr/>
              <a:t>13/05/2020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4DFA0-5DE6-42AF-8B82-2E3D4AAF4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8590249"/>
      </p:ext>
    </p:extLst>
  </p:cSld>
  <p:clrMapOvr>
    <a:masterClrMapping/>
  </p:clrMapOvr>
</p:sld>
</file>

<file path=ppt/theme/theme1.xml><?xml version="1.0" encoding="utf-8"?>
<a:theme xmlns:a="http://schemas.openxmlformats.org/drawingml/2006/main" name="SU Eng Standard 4 3 Powerpoint Template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 3 language te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U Light Olive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U Dark Flame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l_bla_eng.potx" id="{F23D3555-46AF-43E0-B447-B971B8895AD3}" vid="{EB8A71C9-D2B0-4E74-8389-D02B808E64FD}"/>
    </a:ext>
  </a:extLst>
</a:theme>
</file>

<file path=ppt/theme/theme5.xml><?xml version="1.0" encoding="utf-8"?>
<a:theme xmlns:a="http://schemas.openxmlformats.org/drawingml/2006/main" name="SU Dark Crown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l_bla_eng.potx" id="{F23D3555-46AF-43E0-B447-B971B8895AD3}" vid="{060AA54C-41E7-4652-A7D3-C179265A15CB}"/>
    </a:ext>
  </a:extLst>
</a:theme>
</file>

<file path=ppt/theme/theme6.xml><?xml version="1.0" encoding="utf-8"?>
<a:theme xmlns:a="http://schemas.openxmlformats.org/drawingml/2006/main" name="SU Dark Branch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l_bla_eng.potx" id="{F23D3555-46AF-43E0-B447-B971B8895AD3}" vid="{217C70B5-6442-4FE7-9356-F704A7D5D177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 Standard Template 16 9</Template>
  <TotalTime>1330</TotalTime>
  <Words>930</Words>
  <Application>Microsoft Office PowerPoint</Application>
  <PresentationFormat>On-screen Show (16:9)</PresentationFormat>
  <Paragraphs>79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Verdana</vt:lpstr>
      <vt:lpstr>SU Eng Standard 4 3 Powerpoint Template</vt:lpstr>
      <vt:lpstr>4 3 language test</vt:lpstr>
      <vt:lpstr>SU Light Olive</vt:lpstr>
      <vt:lpstr>SU Dark Flame</vt:lpstr>
      <vt:lpstr>SU Dark Crown</vt:lpstr>
      <vt:lpstr>SU Dark Branch</vt:lpstr>
      <vt:lpstr>Flipped classroom and PBL for active learning</vt:lpstr>
      <vt:lpstr>Active learning</vt:lpstr>
      <vt:lpstr>Student approaches to learning</vt:lpstr>
      <vt:lpstr>Student approaches to learning</vt:lpstr>
      <vt:lpstr>The big question</vt:lpstr>
      <vt:lpstr>Self determination theory (Deci &amp; Ryan, 1985)</vt:lpstr>
      <vt:lpstr>What and How: A short definition of Flipped Classroom</vt:lpstr>
      <vt:lpstr>PowerPoint Presentation</vt:lpstr>
      <vt:lpstr>PowerPoint Presentation</vt:lpstr>
      <vt:lpstr>Some key aspects</vt:lpstr>
      <vt:lpstr>Group task</vt:lpstr>
      <vt:lpstr>References</vt:lpstr>
    </vt:vector>
  </TitlesOfParts>
  <Company>Stockholms universitet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Flipped classroom and PBL for active learning</dc:title>
  <dc:creator>Tore Nilsson</dc:creator>
  <cp:lastModifiedBy>Tore Nilsson</cp:lastModifiedBy>
  <cp:revision>14</cp:revision>
  <dcterms:created xsi:type="dcterms:W3CDTF">2020-05-07T09:54:25Z</dcterms:created>
  <dcterms:modified xsi:type="dcterms:W3CDTF">2020-05-13T06:34:42Z</dcterms:modified>
</cp:coreProperties>
</file>